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7" r:id="rId2"/>
    <p:sldId id="279" r:id="rId3"/>
    <p:sldId id="260" r:id="rId4"/>
    <p:sldId id="266" r:id="rId5"/>
    <p:sldId id="268" r:id="rId6"/>
    <p:sldId id="277" r:id="rId7"/>
    <p:sldId id="275" r:id="rId8"/>
    <p:sldId id="276" r:id="rId9"/>
    <p:sldId id="265" r:id="rId10"/>
    <p:sldId id="281" r:id="rId11"/>
    <p:sldId id="269" r:id="rId12"/>
    <p:sldId id="278" r:id="rId13"/>
    <p:sldId id="262" r:id="rId14"/>
    <p:sldId id="280" r:id="rId15"/>
    <p:sldId id="263" r:id="rId16"/>
    <p:sldId id="271" r:id="rId17"/>
    <p:sldId id="273" r:id="rId18"/>
    <p:sldId id="272" r:id="rId19"/>
    <p:sldId id="274" r:id="rId20"/>
    <p:sldId id="264" r:id="rId21"/>
  </p:sldIdLst>
  <p:sldSz cx="12192000" cy="6858000"/>
  <p:notesSz cx="6735763" cy="98663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BD9F1B-9FF1-4DF6-A627-2ACFC86A9A9D}" v="61" dt="2023-06-15T07:07:07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79137" autoAdjust="0"/>
  </p:normalViewPr>
  <p:slideViewPr>
    <p:cSldViewPr snapToGrid="0">
      <p:cViewPr varScale="1">
        <p:scale>
          <a:sx n="90" d="100"/>
          <a:sy n="90" d="100"/>
        </p:scale>
        <p:origin x="133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243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A4BF9-14E4-42D2-ADB7-237584FFB80B}" type="datetimeFigureOut">
              <a:rPr lang="da-DK" smtClean="0"/>
              <a:t>22-06-2023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C0DAA-1317-4E5B-A2DE-153549A828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491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DDBDC-3697-4422-A2A9-80DB17579023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8484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/>
              <a:t>Prøvetid: maks. 6 måneder eller en fjerdedel af længden af en tidsbegrænset ansættelse (U: Funktionærloven)</a:t>
            </a:r>
          </a:p>
          <a:p>
            <a:endParaRPr lang="da-DK" sz="1200" dirty="0"/>
          </a:p>
          <a:p>
            <a:r>
              <a:rPr lang="da-DK" sz="1200" dirty="0"/>
              <a:t>Bibeskæftigelse: hvis ikke uforeneligt med hovedbeskæftigelsen </a:t>
            </a:r>
          </a:p>
          <a:p>
            <a:endParaRPr lang="da-DK" sz="1200" dirty="0"/>
          </a:p>
          <a:p>
            <a:r>
              <a:rPr lang="da-DK" sz="1200" dirty="0"/>
              <a:t>Uforudsigeligt arbejdsmønster: referencetimer- og dage, frister for ændringer, konsekvenser </a:t>
            </a:r>
            <a:r>
              <a:rPr lang="da-DK" sz="1200" dirty="0" err="1"/>
              <a:t>ifbm</a:t>
            </a:r>
            <a:r>
              <a:rPr lang="da-DK" sz="1200" dirty="0"/>
              <a:t>. ændringer, overarbejde </a:t>
            </a:r>
          </a:p>
          <a:p>
            <a:endParaRPr lang="da-DK" sz="1200" dirty="0"/>
          </a:p>
          <a:p>
            <a:r>
              <a:rPr lang="da-DK" sz="1200" dirty="0"/>
              <a:t>Tilkaldevikarer: Hvis ansat over 4 måneder, arbejdsgivers bevisbyrde at der ikke er indgået aftale om fast </a:t>
            </a:r>
            <a:r>
              <a:rPr lang="da-DK" sz="1200" dirty="0" err="1"/>
              <a:t>arbejstid</a:t>
            </a:r>
            <a:r>
              <a:rPr lang="da-DK" sz="1200" dirty="0"/>
              <a:t> </a:t>
            </a:r>
          </a:p>
          <a:p>
            <a:endParaRPr lang="da-DK" sz="1200" dirty="0"/>
          </a:p>
          <a:p>
            <a:r>
              <a:rPr lang="da-DK" sz="1200" dirty="0"/>
              <a:t>Anmodning om større forudsigelighed: 6 måneders anciennitet = 1 gang hvert år må medarbejderen anmode herom</a:t>
            </a:r>
          </a:p>
          <a:p>
            <a:endParaRPr lang="da-DK" sz="1200" dirty="0"/>
          </a:p>
          <a:p>
            <a:r>
              <a:rPr lang="da-DK" sz="1200" dirty="0"/>
              <a:t>Uddannelse: uden udgift, indenfor normal arbejdstid, medgår som arbejdstid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0DAA-1317-4E5B-A2DE-153549A82805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761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0DAA-1317-4E5B-A2DE-153549A8280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3343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Medarbejderen anmoder: 8 ugers frist </a:t>
            </a:r>
          </a:p>
          <a:p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Ændringer: </a:t>
            </a:r>
            <a:r>
              <a:rPr lang="da-DK" sz="1200" dirty="0"/>
              <a:t>ved førstkommende lejlighed og senest den dato, hvor ændringerne træder i kraft </a:t>
            </a:r>
          </a:p>
          <a:p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Materielle rettigheder: </a:t>
            </a:r>
            <a:r>
              <a:rPr lang="da-DK" sz="1200" dirty="0"/>
              <a:t>medarbejder kan uden videre påberåbe sig disse, når loven er trådt i kraft – konsekvens v. uforudsigelige arbejdsmønstre og bibeskæftigelse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0DAA-1317-4E5B-A2DE-153549A82805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0949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Oplysningspligt: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Domme – 0 – 25.000 kr.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Overenskomst – 10.000 kr.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a-DK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Materielle: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Kan komme op på 50.000 kr. hvis omfattende og gentagende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a-DK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Afskedigelse mv.: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Kan ikke overstige løn for halvdelen af opsigelsesvarsel (3 måneder, hvis medarbejderen er &gt; 30 år)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Formodning imod arbejdsgiver, hvis ikke begrundet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0DAA-1317-4E5B-A2DE-153549A82805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853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”De faktiske omstændigheder”: Eks. nær tidsmæssig sammenhæng, ingen begrundelse trods anmodning mv.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0DAA-1317-4E5B-A2DE-153549A82805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3021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0DAA-1317-4E5B-A2DE-153549A82805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9495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Blå: Henvisning til overenskomst mv. </a:t>
            </a:r>
          </a:p>
          <a:p>
            <a:endParaRPr lang="da-DK" dirty="0"/>
          </a:p>
          <a:p>
            <a:r>
              <a:rPr lang="da-DK" dirty="0"/>
              <a:t>Sort: I ansættelsesbevis/håndbog</a:t>
            </a:r>
          </a:p>
          <a:p>
            <a:endParaRPr lang="da-DK" dirty="0"/>
          </a:p>
          <a:p>
            <a:r>
              <a:rPr lang="da-DK" dirty="0"/>
              <a:t>Udleveres til alle medarbejdere fordi det ikke ændrer på indholdet af aftalen, blot dokumentation af allerede eksisterende aftale – som arbejdsgiver også har nytte af at kunne dokumentere </a:t>
            </a:r>
          </a:p>
          <a:p>
            <a:endParaRPr lang="da-DK" dirty="0"/>
          </a:p>
          <a:p>
            <a:r>
              <a:rPr lang="da-DK" dirty="0"/>
              <a:t>Også god idé at udlevere medarbejderhåndbog inden ansættelsens start – så er der nemlig større chance for, at medarbejderen læser den.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0DAA-1317-4E5B-A2DE-153549A82805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6192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Blå: Henvisning til overenskomst mv. </a:t>
            </a:r>
          </a:p>
          <a:p>
            <a:endParaRPr lang="da-DK" dirty="0"/>
          </a:p>
          <a:p>
            <a:r>
              <a:rPr lang="da-DK" dirty="0"/>
              <a:t>Sort: I ansættelsesbevis/håndbog</a:t>
            </a:r>
          </a:p>
          <a:p>
            <a:endParaRPr lang="da-DK" dirty="0"/>
          </a:p>
          <a:p>
            <a:r>
              <a:rPr lang="da-DK" dirty="0"/>
              <a:t>Udleveres til alle medarbejdere fordi det ikke ændrer på indholdet af aftalen, blot dokumentation af allerede eksisterende aftale – som arbejdsgiver også har nytte af at kunne dokumentere </a:t>
            </a:r>
          </a:p>
          <a:p>
            <a:endParaRPr lang="da-DK" dirty="0"/>
          </a:p>
          <a:p>
            <a:r>
              <a:rPr lang="da-DK" dirty="0"/>
              <a:t>Også god idé at udlevere medarbejderhåndbog inden ansættelsens start – så er der nemlig større chance for, at medarbejderen læser den.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0DAA-1317-4E5B-A2DE-153549A82805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788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Blå: Henvisning til overenskomst mv. </a:t>
            </a:r>
          </a:p>
          <a:p>
            <a:endParaRPr lang="da-DK" dirty="0"/>
          </a:p>
          <a:p>
            <a:r>
              <a:rPr lang="da-DK" dirty="0"/>
              <a:t>Sort: I ansættelsesbevis/håndbog</a:t>
            </a:r>
          </a:p>
          <a:p>
            <a:endParaRPr lang="da-DK" dirty="0"/>
          </a:p>
          <a:p>
            <a:r>
              <a:rPr lang="da-DK" dirty="0"/>
              <a:t>Udleveres til alle medarbejdere fordi det ikke ændrer på indholdet af aftalen, blot dokumentation af allerede eksisterende aftale – som arbejdsgiver også har nytte af at kunne dokumentere </a:t>
            </a:r>
          </a:p>
          <a:p>
            <a:endParaRPr lang="da-DK" dirty="0"/>
          </a:p>
          <a:p>
            <a:r>
              <a:rPr lang="da-DK" dirty="0"/>
              <a:t>Også god idé at udlevere medarbejderhåndbog inden ansættelsens start – så er der nemlig større chance for, at medarbejderen læser den.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0DAA-1317-4E5B-A2DE-153549A82805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3582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0DAA-1317-4E5B-A2DE-153549A82805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3857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0DAA-1317-4E5B-A2DE-153549A8280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4619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0DAA-1317-4E5B-A2DE-153549A82805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457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/>
              <a:t>Forudbestemt eller faktisk arbejdstid &gt; 3 timer pr. uge over en referenceperiode på 4 ”sædvanlige” uger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/>
              <a:t>Selv meget kortvarige ansættelsesforhold er derfor også omfattet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0DAA-1317-4E5B-A2DE-153549A8280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1629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/>
              <a:t>Kontaktoplysninger, arbejdssted, stilling og arbejdsopgaver, tiltrædelsestidspunkt, prøvetid, løn, arbejdstid mv.: 7 kalenderdage </a:t>
            </a:r>
          </a:p>
          <a:p>
            <a:endParaRPr lang="da-DK" sz="1200" dirty="0"/>
          </a:p>
          <a:p>
            <a:r>
              <a:rPr lang="da-DK" sz="1200" dirty="0"/>
              <a:t>Opsigelsesvarsler, fravær med løn, overenskomstforhold mv.: 1 måned </a:t>
            </a:r>
          </a:p>
          <a:p>
            <a:endParaRPr lang="da-DK" sz="1200" dirty="0"/>
          </a:p>
          <a:p>
            <a:pPr marL="171450" indent="-171450">
              <a:buFontTx/>
              <a:buChar char="-"/>
            </a:pPr>
            <a:r>
              <a:rPr lang="da-DK" sz="1200" dirty="0"/>
              <a:t>Tidligere: 1 måned for alle væsentlige oplysninger </a:t>
            </a:r>
          </a:p>
          <a:p>
            <a:endParaRPr lang="da-DK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/>
              <a:t>Ændringer: Ved førstkommende lejlighed og senest den dato, hvor ændringerne træder i kraft, gælder ikke, hvis ændringen skyldes ændringer i love, overenskomster mv. (eller hvis lønstigning </a:t>
            </a:r>
            <a:r>
              <a:rPr lang="da-DK" sz="1200" dirty="0" err="1"/>
              <a:t>ifbm</a:t>
            </a:r>
            <a:r>
              <a:rPr lang="da-DK" sz="1200" dirty="0"/>
              <a:t>. lønforhandling)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sz="1200" dirty="0"/>
              <a:t>Tidligere: Hurtigst muligt og senest 1 måned efter ændringen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/>
          </a:p>
          <a:p>
            <a:r>
              <a:rPr lang="da-DK" dirty="0"/>
              <a:t>Tiltrådt inden 1. juli: Vi vender tilbage til denne kategori. Der er nemlig ikke noget krav i loven om, at disse skal have nye beviser, men vi anbefaler alligevel i nogle tilfælde at I giver dem et.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0DAA-1317-4E5B-A2DE-153549A8280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4437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Fravær: Tidligere: Ferie med løn – nu fravær med løn. Dermed også barsel, barns sygedag, seniorfridage… </a:t>
            </a:r>
          </a:p>
          <a:p>
            <a:endParaRPr lang="da-DK" dirty="0"/>
          </a:p>
          <a:p>
            <a:r>
              <a:rPr lang="da-DK" dirty="0"/>
              <a:t>Uforudsigelige mønstre: Referencedage og –timer, varslingsfrister og konsekvens ved manglende overholdelse, overarbejde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0DAA-1317-4E5B-A2DE-153549A8280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0627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0DAA-1317-4E5B-A2DE-153549A8280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2513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0DAA-1317-4E5B-A2DE-153549A8280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7728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0DAA-1317-4E5B-A2DE-153549A8280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959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/>
              <a:t>Prøvetid: maks. 6 måneder eller en fjerdedel af længden af en tidsbegrænset ansættelse (U: Funktionærloven)</a:t>
            </a:r>
          </a:p>
          <a:p>
            <a:endParaRPr lang="da-DK" sz="1200" dirty="0"/>
          </a:p>
          <a:p>
            <a:r>
              <a:rPr lang="da-DK" sz="1200" dirty="0"/>
              <a:t>Bibeskæftigelse: hvis ikke uforeneligt med hovedbeskæftigelsen </a:t>
            </a:r>
          </a:p>
          <a:p>
            <a:endParaRPr lang="da-DK" sz="1200" dirty="0"/>
          </a:p>
          <a:p>
            <a:r>
              <a:rPr lang="da-DK" sz="1200" dirty="0"/>
              <a:t>Uforudsigeligt arbejdsmønster: referencetimer- og dage, frister for ændringer, konsekvenser </a:t>
            </a:r>
            <a:r>
              <a:rPr lang="da-DK" sz="1200" dirty="0" err="1"/>
              <a:t>ifbm</a:t>
            </a:r>
            <a:r>
              <a:rPr lang="da-DK" sz="1200" dirty="0"/>
              <a:t>. ændringer, overarbejde </a:t>
            </a:r>
          </a:p>
          <a:p>
            <a:endParaRPr lang="da-DK" sz="1200" dirty="0"/>
          </a:p>
          <a:p>
            <a:r>
              <a:rPr lang="da-DK" sz="1200" dirty="0"/>
              <a:t>Tilkaldevikarer: Hvis ansat over 4 måneder, arbejdsgivers bevisbyrde at der ikke er indgået aftale om fast arbejdstid </a:t>
            </a:r>
          </a:p>
          <a:p>
            <a:endParaRPr lang="da-DK" sz="1200" dirty="0"/>
          </a:p>
          <a:p>
            <a:r>
              <a:rPr lang="da-DK" sz="1200" dirty="0"/>
              <a:t>Anmodning om større forudsigelighed: 6 måneders anciennitet = 1 gang hvert år må medarbejderen anmode herom</a:t>
            </a:r>
          </a:p>
          <a:p>
            <a:endParaRPr lang="da-DK" sz="1200" dirty="0"/>
          </a:p>
          <a:p>
            <a:r>
              <a:rPr lang="da-DK" sz="1200" dirty="0"/>
              <a:t>Uddannelse: uden udgift, indenfor normal arbejdstid, medgår som arbejdstid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0DAA-1317-4E5B-A2DE-153549A8280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426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1A075B-4EE1-DA3F-BE64-78CC59A59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F8DF998-6223-5C80-9A0C-F37263343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BB601E4-33E4-E50A-C139-CFE941F71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311E-E046-4E6A-964A-3F1B72F35947}" type="datetimeFigureOut">
              <a:rPr lang="da-DK" smtClean="0"/>
              <a:t>22-06-2023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E7E9C1B-1B06-6C37-A985-D988CBB4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5108084-CB5B-901E-7443-15739D39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CFE-F693-4EAF-98A9-D32A1A100F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202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7D2A56-BEB6-C197-F212-D52B00ABC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D40E1B3-F5A5-4CAD-08E0-1C8B9D0B6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66A9B6A-9C88-F2C3-CEEB-59F627BC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311E-E046-4E6A-964A-3F1B72F35947}" type="datetimeFigureOut">
              <a:rPr lang="da-DK" smtClean="0"/>
              <a:t>22-06-2023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AA1D95E-FB72-C2F8-1A12-FC112D91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D3B1A15-0EDF-3509-62D8-2547D343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CFE-F693-4EAF-98A9-D32A1A100F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958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504855E-DCA2-9B0A-D3D3-BC82C534B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647A7A-161E-EF65-34C6-2B94710B8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804F97-914E-8A7A-0422-ECC63D0D1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311E-E046-4E6A-964A-3F1B72F35947}" type="datetimeFigureOut">
              <a:rPr lang="da-DK" smtClean="0"/>
              <a:t>22-06-2023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AB9ADA6-E732-0504-B88E-8131AEC5E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E34BAA-3592-AD40-25E0-7CABB4FA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CFE-F693-4EAF-98A9-D32A1A100F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440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BB85A-141D-62B1-2968-6D5F711AC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34FD13-3444-004D-8716-A516B0905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C0A00E8-46CE-53E6-FDB5-0A6B540C1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311E-E046-4E6A-964A-3F1B72F35947}" type="datetimeFigureOut">
              <a:rPr lang="da-DK" smtClean="0"/>
              <a:t>22-06-2023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36374C1-8F09-8032-BB09-892E0DDB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9E1279-5DC3-A4C7-69BC-27EB40094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CFE-F693-4EAF-98A9-D32A1A100F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837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1CE4A3-1A98-DDDA-AD8E-E60520C33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A58B37C-412E-653C-99D2-8789BE47C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CDFC80A-628B-D7A9-D28A-7D044164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311E-E046-4E6A-964A-3F1B72F35947}" type="datetimeFigureOut">
              <a:rPr lang="da-DK" smtClean="0"/>
              <a:t>22-06-2023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C043CE5-E5E6-7030-D204-03317AB64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8DC6E5-0FB0-CA69-F6B0-AF438D25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CFE-F693-4EAF-98A9-D32A1A100F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042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AC8E0-9A04-5386-1436-52BF94F6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CAF064-6FD8-97A8-E9D0-4540ECB91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52A72D6-EF82-8D27-A445-3B1003FE7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26391C-D512-A792-E7F5-FEE28A7FA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311E-E046-4E6A-964A-3F1B72F35947}" type="datetimeFigureOut">
              <a:rPr lang="da-DK" smtClean="0"/>
              <a:t>22-06-2023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40F40F1-0453-2664-98F6-B6E563476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977935D-B800-84BF-D173-C358DE10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CFE-F693-4EAF-98A9-D32A1A100F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165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BBD20-666B-5F4A-F871-FCF775923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680F9DB-02F0-CE42-14AE-DBE80B095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176C479-D4B9-0B37-363E-32B4E5134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1E28CD0-F01C-79D1-B8FE-27D98966D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9660C93-8106-2461-F3BC-632C836201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0A65541-997F-F4D1-4446-C5C5D5456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311E-E046-4E6A-964A-3F1B72F35947}" type="datetimeFigureOut">
              <a:rPr lang="da-DK" smtClean="0"/>
              <a:t>22-06-2023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24F1BA9-180B-E6F5-0E27-35E529A4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A297621-C4F3-5C92-F78B-C7556A69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CFE-F693-4EAF-98A9-D32A1A100F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98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7C340-D6D8-5583-A774-6A004DB2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6734319-633B-963F-68A6-68AD1A72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311E-E046-4E6A-964A-3F1B72F35947}" type="datetimeFigureOut">
              <a:rPr lang="da-DK" smtClean="0"/>
              <a:t>22-06-2023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9EA527B-D765-5ECB-6965-AFB6E249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010F89C-7DA8-B91B-D3DB-FAC7E1A1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CFE-F693-4EAF-98A9-D32A1A100F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332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CBD972E-DCC6-7F9C-8ED5-F27EA79A8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311E-E046-4E6A-964A-3F1B72F35947}" type="datetimeFigureOut">
              <a:rPr lang="da-DK" smtClean="0"/>
              <a:t>22-06-2023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79A16A4-68FB-C8E4-71FB-675BC084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95233C6-49C7-248E-84CF-8D3AE7047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CFE-F693-4EAF-98A9-D32A1A100F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181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D4BEF-F2A5-B9E6-33A8-5720E2931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67C72D9-6F53-109D-4F72-392DFDB06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EDA28FE-3EE9-0FA4-1DA3-01FD74EC1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A5DB57C-9BA3-6597-1355-FDDC17A2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311E-E046-4E6A-964A-3F1B72F35947}" type="datetimeFigureOut">
              <a:rPr lang="da-DK" smtClean="0"/>
              <a:t>22-06-2023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8D80092-4D52-3099-5035-080BC2F2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513083C-9DEF-AD25-5E85-0DDABE0D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CFE-F693-4EAF-98A9-D32A1A100F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977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28A9D-494E-82C0-FBA9-D61273C3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6A0D121-DB3E-393C-FB1F-2BB6A8281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F3BFDA5-82E2-8E2E-1554-1348F002E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1DEB310-1558-2921-4402-D7842919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311E-E046-4E6A-964A-3F1B72F35947}" type="datetimeFigureOut">
              <a:rPr lang="da-DK" smtClean="0"/>
              <a:t>22-06-2023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8B51E89-A717-5D32-9F87-5C9816AF1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3640C58-A88F-C149-13C6-32CCE913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CFE-F693-4EAF-98A9-D32A1A100F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226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B123B96-AC26-13BA-8309-CD5966DE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E554392-D7EB-AC00-F267-1AA7AC475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30AFE7-F5C3-61E8-6102-78DF8E879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5311E-E046-4E6A-964A-3F1B72F35947}" type="datetimeFigureOut">
              <a:rPr lang="da-DK" smtClean="0"/>
              <a:t>22-06-2023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BF5712F-F829-09B6-D7A4-A87E25760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0B6D6E9-8139-766E-F1D4-FFADBFE39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56CFE-F693-4EAF-98A9-D32A1A100FB8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E659B99-E878-8659-0097-DC2D1858DCA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" y="5917020"/>
            <a:ext cx="7159372" cy="94310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32C26B0-C7C9-3D74-0A3F-325432B31D5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511384" y="5917020"/>
            <a:ext cx="3562159" cy="750344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B46ED47-7FBC-D2C6-3CA3-35D978C0A36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362" y="5977206"/>
            <a:ext cx="664062" cy="83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5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ura@ka.d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160D9E-4314-4DB7-937B-F5E0EAAC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59" y="746453"/>
            <a:ext cx="4294345" cy="4156786"/>
          </a:xfrm>
        </p:spPr>
        <p:txBody>
          <a:bodyPr anchor="ctr">
            <a:normAutofit/>
          </a:bodyPr>
          <a:lstStyle/>
          <a:p>
            <a:pPr algn="ctr"/>
            <a:r>
              <a:rPr lang="da-DK" sz="2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Nye regler for ansættelsesbeviser og visse arbejdsvilkår</a:t>
            </a:r>
            <a:br>
              <a:rPr lang="da-DK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da-DK" sz="2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da-DK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Cambria" panose="02040503050406030204" pitchFamily="18" charset="0"/>
              </a:rPr>
              <a:t>gældende fra 1. juli 2023</a:t>
            </a:r>
            <a:endParaRPr lang="da-DK" sz="1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Cambria" panose="02040503050406030204" pitchFamily="18" charset="0"/>
            </a:endParaRPr>
          </a:p>
        </p:txBody>
      </p:sp>
      <p:pic>
        <p:nvPicPr>
          <p:cNvPr id="21" name="Billede 20" descr="Et billede, der indeholder person, kontorartikler, Kontorredskaber, kuglepen/fjerpen/bås&#10;&#10;Automatisk genereret beskrivelse">
            <a:extLst>
              <a:ext uri="{FF2B5EF4-FFF2-40B4-BE49-F238E27FC236}">
                <a16:creationId xmlns:a16="http://schemas.microsoft.com/office/drawing/2014/main" id="{CD364447-2BF0-DCCE-5B48-60D4202CBC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5" t="9151" b="29868"/>
          <a:stretch/>
        </p:blipFill>
        <p:spPr>
          <a:xfrm>
            <a:off x="4872605" y="1184988"/>
            <a:ext cx="6741135" cy="3552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9339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6F8610D-3C67-110F-2682-E4480CB4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Nye rettigheder for medarbejdere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99EDD7F1-A069-FED9-374F-8BDAF1774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da-DK" sz="2000" b="1" dirty="0">
                <a:solidFill>
                  <a:schemeClr val="tx2">
                    <a:lumMod val="75000"/>
                  </a:schemeClr>
                </a:solidFill>
              </a:rPr>
              <a:t>Gælder for </a:t>
            </a:r>
            <a:r>
              <a:rPr lang="da-DK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(næsten) </a:t>
            </a:r>
            <a:r>
              <a:rPr lang="da-DK" sz="2000" b="1" dirty="0">
                <a:solidFill>
                  <a:schemeClr val="tx2">
                    <a:lumMod val="75000"/>
                  </a:schemeClr>
                </a:solidFill>
              </a:rPr>
              <a:t>alle lønmodtagere </a:t>
            </a:r>
          </a:p>
          <a:p>
            <a:pPr lvl="1">
              <a:spcAft>
                <a:spcPts val="1000"/>
              </a:spcAft>
            </a:pPr>
            <a:r>
              <a:rPr lang="da-DK" sz="2000" dirty="0"/>
              <a:t>Prøvetid </a:t>
            </a:r>
          </a:p>
          <a:p>
            <a:pPr lvl="1">
              <a:spcAft>
                <a:spcPts val="1000"/>
              </a:spcAft>
            </a:pPr>
            <a:r>
              <a:rPr lang="da-DK" sz="2000" dirty="0"/>
              <a:t>Bibeskæftigelse </a:t>
            </a:r>
          </a:p>
          <a:p>
            <a:pPr lvl="1">
              <a:spcAft>
                <a:spcPts val="1000"/>
              </a:spcAft>
            </a:pPr>
            <a:r>
              <a:rPr lang="da-DK" sz="2000" dirty="0"/>
              <a:t>Uforudsigeligt arbejdsmønster </a:t>
            </a:r>
            <a:endParaRPr lang="da-DK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spcAft>
                <a:spcPts val="1000"/>
              </a:spcAft>
            </a:pPr>
            <a:r>
              <a:rPr lang="da-DK" sz="2000" dirty="0"/>
              <a:t>Tilkaldevikarer</a:t>
            </a:r>
            <a:endParaRPr lang="da-DK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spcAft>
                <a:spcPts val="1000"/>
              </a:spcAft>
            </a:pPr>
            <a:r>
              <a:rPr lang="da-DK" sz="2000" dirty="0"/>
              <a:t>Anmodning om større forudsigelighed </a:t>
            </a:r>
          </a:p>
          <a:p>
            <a:pPr lvl="1">
              <a:spcAft>
                <a:spcPts val="1000"/>
              </a:spcAft>
            </a:pPr>
            <a:r>
              <a:rPr lang="da-DK" sz="2000" dirty="0"/>
              <a:t>Uddannelse </a:t>
            </a:r>
          </a:p>
        </p:txBody>
      </p:sp>
      <p:sp>
        <p:nvSpPr>
          <p:cNvPr id="2" name="Pladsholder til indhold 6">
            <a:extLst>
              <a:ext uri="{FF2B5EF4-FFF2-40B4-BE49-F238E27FC236}">
                <a16:creationId xmlns:a16="http://schemas.microsoft.com/office/drawing/2014/main" id="{606E26CC-8FAF-B45D-D877-36A773774FA7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1000"/>
              </a:spcAft>
              <a:buNone/>
            </a:pPr>
            <a:endParaRPr lang="da-DK" sz="2000" dirty="0"/>
          </a:p>
          <a:p>
            <a:pPr marL="457200" lvl="1" indent="0">
              <a:spcAft>
                <a:spcPts val="1000"/>
              </a:spcAft>
              <a:buNone/>
            </a:pPr>
            <a:endParaRPr lang="da-DK" sz="2000" dirty="0"/>
          </a:p>
          <a:p>
            <a:pPr marL="457200" lvl="1" indent="0" algn="ctr">
              <a:spcAft>
                <a:spcPts val="1000"/>
              </a:spcAft>
              <a:buNone/>
            </a:pPr>
            <a:r>
              <a:rPr lang="da-D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Vær opmærksom på medarbejdere </a:t>
            </a:r>
            <a:br>
              <a:rPr lang="da-D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a-D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med andre overenskomstforhold</a:t>
            </a:r>
          </a:p>
          <a:p>
            <a:pPr marL="457200" lvl="1" indent="0" algn="ctr">
              <a:spcAft>
                <a:spcPts val="1000"/>
              </a:spcAft>
              <a:buNone/>
            </a:pPr>
            <a:r>
              <a:rPr lang="da-D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(f.eks. elever)</a:t>
            </a:r>
          </a:p>
        </p:txBody>
      </p:sp>
    </p:spTree>
    <p:extLst>
      <p:ext uri="{BB962C8B-B14F-4D97-AF65-F5344CB8AC3E}">
        <p14:creationId xmlns:p14="http://schemas.microsoft.com/office/powerpoint/2010/main" val="1327327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6F8610D-3C67-110F-2682-E4480CB4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Nye rettigheder for medarbejdere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99EDD7F1-A069-FED9-374F-8BDAF1774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da-DK" sz="2000" b="1" dirty="0">
                <a:solidFill>
                  <a:schemeClr val="tx2">
                    <a:lumMod val="75000"/>
                  </a:schemeClr>
                </a:solidFill>
              </a:rPr>
              <a:t>Beskyttelse mod ugunstig behandling og opsigelse </a:t>
            </a:r>
          </a:p>
          <a:p>
            <a:pPr lvl="1"/>
            <a:r>
              <a:rPr lang="da-DK" sz="2000" dirty="0"/>
              <a:t>Hvis medarbejderen gør brug af sine rettigheder eller </a:t>
            </a:r>
          </a:p>
          <a:p>
            <a:pPr lvl="1"/>
            <a:r>
              <a:rPr lang="da-DK" sz="2000" dirty="0"/>
              <a:t>klager over virksomhedens manglende overholdelse af rettigheder</a:t>
            </a:r>
          </a:p>
          <a:p>
            <a:pPr lvl="1"/>
            <a:endParaRPr lang="da-DK" sz="2000" i="1" dirty="0"/>
          </a:p>
          <a:p>
            <a:pPr marL="457200" lvl="1" indent="0">
              <a:buNone/>
            </a:pPr>
            <a:r>
              <a:rPr lang="da-DK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Medarbejderne må ikke stilles ringere som konsekvens af, at de f.eks. har taget lønnet ansættelse et andet sted eller har anmodet om mere forudsigelighed i deres arbejdsmønstre</a:t>
            </a:r>
          </a:p>
        </p:txBody>
      </p:sp>
    </p:spTree>
    <p:extLst>
      <p:ext uri="{BB962C8B-B14F-4D97-AF65-F5344CB8AC3E}">
        <p14:creationId xmlns:p14="http://schemas.microsoft.com/office/powerpoint/2010/main" val="185132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 descr="Et billede, der indeholder skitse, tegning, Stregtegning, stregtegning&#10;&#10;Automatisk genereret beskrivelse">
            <a:extLst>
              <a:ext uri="{FF2B5EF4-FFF2-40B4-BE49-F238E27FC236}">
                <a16:creationId xmlns:a16="http://schemas.microsoft.com/office/drawing/2014/main" id="{26D47C70-A250-1104-A93E-8A9DE1305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6" y="1027908"/>
            <a:ext cx="2502190" cy="3003032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6F8610D-3C67-110F-2682-E4480CB4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Medarbejdere tiltrådt inden den 1. juli 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99EDD7F1-A069-FED9-374F-8BDAF1774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076575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da-DK" sz="2000" b="1" dirty="0">
                <a:solidFill>
                  <a:schemeClr val="tx2">
                    <a:lumMod val="75000"/>
                  </a:schemeClr>
                </a:solidFill>
              </a:rPr>
              <a:t>Nyt ansættelsesbevis?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da-DK" sz="2000" dirty="0"/>
              <a:t>	Ikke lovkrav, </a:t>
            </a:r>
            <a:r>
              <a:rPr lang="da-DK" sz="2000" i="1" dirty="0"/>
              <a:t>men…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E27120B1-F2C7-F2D4-FF33-DC5B048B8B58}"/>
              </a:ext>
            </a:extLst>
          </p:cNvPr>
          <p:cNvSpPr txBox="1"/>
          <p:nvPr/>
        </p:nvSpPr>
        <p:spPr>
          <a:xfrm>
            <a:off x="2093409" y="3006605"/>
            <a:ext cx="5578578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da-DK" sz="2000" dirty="0"/>
              <a:t>… på anmodning</a:t>
            </a:r>
          </a:p>
          <a:p>
            <a:pPr>
              <a:spcAft>
                <a:spcPts val="1000"/>
              </a:spcAft>
            </a:pPr>
            <a:r>
              <a:rPr lang="da-DK" sz="2000" dirty="0"/>
              <a:t>… når der sker ændringer </a:t>
            </a:r>
          </a:p>
          <a:p>
            <a:pPr>
              <a:spcAft>
                <a:spcPts val="1000"/>
              </a:spcAft>
            </a:pPr>
            <a:r>
              <a:rPr lang="da-DK" sz="2000" dirty="0"/>
              <a:t>… de materielle rettigheder kan påberåbes alligevel </a:t>
            </a:r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890833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skitse, Stregtegning, tegning, stregtegning&#10;&#10;Automatisk genereret beskrivelse">
            <a:extLst>
              <a:ext uri="{FF2B5EF4-FFF2-40B4-BE49-F238E27FC236}">
                <a16:creationId xmlns:a16="http://schemas.microsoft.com/office/drawing/2014/main" id="{99406609-A7A0-5CD5-95E1-C1CF2922BE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3"/>
          <a:stretch/>
        </p:blipFill>
        <p:spPr>
          <a:xfrm>
            <a:off x="75423" y="3862874"/>
            <a:ext cx="1711984" cy="2049019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6F8610D-3C67-110F-2682-E4480CB4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Sanktioner, bevisbyrde mv.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99EDD7F1-A069-FED9-374F-8BDAF1774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69906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500"/>
              </a:spcAft>
              <a:buNone/>
            </a:pPr>
            <a:r>
              <a:rPr lang="da-DK" sz="2000" b="1" dirty="0">
                <a:solidFill>
                  <a:schemeClr val="tx2">
                    <a:lumMod val="75000"/>
                  </a:schemeClr>
                </a:solidFill>
              </a:rPr>
              <a:t>Godtgørelseskrav mv.</a:t>
            </a:r>
          </a:p>
          <a:p>
            <a:pPr marL="0" indent="0" algn="ctr">
              <a:spcAft>
                <a:spcPts val="500"/>
              </a:spcAft>
              <a:buNone/>
            </a:pPr>
            <a:endParaRPr lang="da-DK" sz="1800" u="sng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spcAft>
                <a:spcPts val="500"/>
              </a:spcAft>
              <a:buNone/>
            </a:pPr>
            <a:r>
              <a:rPr lang="da-DK" sz="1800" u="sng" dirty="0">
                <a:solidFill>
                  <a:schemeClr val="tx2">
                    <a:lumMod val="75000"/>
                  </a:schemeClr>
                </a:solidFill>
              </a:rPr>
              <a:t>Oplysningspligt</a:t>
            </a:r>
          </a:p>
          <a:p>
            <a:pPr marL="0" indent="0" algn="ctr">
              <a:spcAft>
                <a:spcPts val="500"/>
              </a:spcAft>
              <a:buNone/>
            </a:pPr>
            <a:r>
              <a:rPr lang="da-DK" sz="1800" dirty="0"/>
              <a:t>Samme godtgørelsesniveau som vi allerede kender </a:t>
            </a:r>
          </a:p>
          <a:p>
            <a:pPr marL="457200" lvl="1" indent="0">
              <a:buNone/>
            </a:pPr>
            <a:endParaRPr lang="da-DK" sz="2000" dirty="0"/>
          </a:p>
          <a:p>
            <a:pPr marL="457200" lvl="1" indent="0">
              <a:buNone/>
            </a:pPr>
            <a:endParaRPr lang="da-DK" sz="2000" dirty="0"/>
          </a:p>
          <a:p>
            <a:pPr lvl="1"/>
            <a:endParaRPr lang="da-DK" sz="2000" dirty="0"/>
          </a:p>
        </p:txBody>
      </p:sp>
      <p:sp>
        <p:nvSpPr>
          <p:cNvPr id="2" name="Pladsholder til indhold 6">
            <a:extLst>
              <a:ext uri="{FF2B5EF4-FFF2-40B4-BE49-F238E27FC236}">
                <a16:creationId xmlns:a16="http://schemas.microsoft.com/office/drawing/2014/main" id="{EBA1BD1F-ED5D-D54F-AE76-907EFD1DA1B0}"/>
              </a:ext>
            </a:extLst>
          </p:cNvPr>
          <p:cNvSpPr txBox="1">
            <a:spLocks/>
          </p:cNvSpPr>
          <p:nvPr/>
        </p:nvSpPr>
        <p:spPr>
          <a:xfrm>
            <a:off x="4411047" y="1806899"/>
            <a:ext cx="33699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Font typeface="Arial" panose="020B0604020202020204" pitchFamily="34" charset="0"/>
              <a:buNone/>
            </a:pPr>
            <a:endParaRPr lang="da-DK" sz="2000" dirty="0"/>
          </a:p>
          <a:p>
            <a:pPr marL="0" indent="0" algn="ctr">
              <a:spcAft>
                <a:spcPts val="500"/>
              </a:spcAft>
              <a:buFont typeface="Arial" panose="020B0604020202020204" pitchFamily="34" charset="0"/>
              <a:buNone/>
            </a:pPr>
            <a:endParaRPr lang="da-DK" sz="1800" u="sng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da-DK" sz="1800" u="sng" dirty="0">
                <a:solidFill>
                  <a:schemeClr val="tx2">
                    <a:lumMod val="75000"/>
                  </a:schemeClr>
                </a:solidFill>
              </a:rPr>
              <a:t>Materielle rettigheder</a:t>
            </a:r>
          </a:p>
          <a:p>
            <a:pPr marL="0" indent="0" algn="ctr"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da-DK" sz="1800" dirty="0"/>
              <a:t>”Konkrete omstændigheder” </a:t>
            </a:r>
          </a:p>
          <a:p>
            <a:pPr marL="0" indent="0" algn="ctr"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da-DK" sz="1800" dirty="0"/>
              <a:t>Inspireret af praksis fra eksempelvis arbejdstidsdirektivet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a-DK" sz="2000" dirty="0"/>
          </a:p>
          <a:p>
            <a:pPr lvl="1"/>
            <a:endParaRPr lang="da-DK" sz="2000" dirty="0"/>
          </a:p>
        </p:txBody>
      </p:sp>
      <p:sp>
        <p:nvSpPr>
          <p:cNvPr id="3" name="Pladsholder til indhold 6">
            <a:extLst>
              <a:ext uri="{FF2B5EF4-FFF2-40B4-BE49-F238E27FC236}">
                <a16:creationId xmlns:a16="http://schemas.microsoft.com/office/drawing/2014/main" id="{54776FB3-974B-EA25-87A7-E0E6FF842D2D}"/>
              </a:ext>
            </a:extLst>
          </p:cNvPr>
          <p:cNvSpPr txBox="1">
            <a:spLocks/>
          </p:cNvSpPr>
          <p:nvPr/>
        </p:nvSpPr>
        <p:spPr>
          <a:xfrm>
            <a:off x="7983894" y="1806899"/>
            <a:ext cx="33699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500"/>
              </a:spcAft>
              <a:buFont typeface="Arial" panose="020B0604020202020204" pitchFamily="34" charset="0"/>
              <a:buNone/>
            </a:pPr>
            <a:endParaRPr lang="da-DK" sz="2000" dirty="0"/>
          </a:p>
          <a:p>
            <a:pPr marL="0" indent="0" algn="ctr">
              <a:spcAft>
                <a:spcPts val="500"/>
              </a:spcAft>
              <a:buFont typeface="Arial" panose="020B0604020202020204" pitchFamily="34" charset="0"/>
              <a:buNone/>
            </a:pPr>
            <a:endParaRPr lang="da-DK" sz="1800" u="sng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da-DK" sz="1800" u="sng" dirty="0">
                <a:solidFill>
                  <a:schemeClr val="tx2">
                    <a:lumMod val="75000"/>
                  </a:schemeClr>
                </a:solidFill>
              </a:rPr>
              <a:t>Afskedigelse/ugunstig behandling</a:t>
            </a:r>
          </a:p>
          <a:p>
            <a:pPr marL="0" indent="0" algn="ctr"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da-DK" sz="1800" dirty="0"/>
              <a:t>”Konkrete omstændigheder”</a:t>
            </a:r>
          </a:p>
          <a:p>
            <a:pPr marL="0" indent="0" algn="ctr"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da-DK" sz="1800" dirty="0"/>
              <a:t>Inspireret af praksis fra funktionærloven</a:t>
            </a:r>
          </a:p>
          <a:p>
            <a:pPr marL="0" indent="0" algn="ctr">
              <a:spcAft>
                <a:spcPts val="500"/>
              </a:spcAft>
              <a:buFont typeface="Arial" panose="020B0604020202020204" pitchFamily="34" charset="0"/>
              <a:buNone/>
            </a:pPr>
            <a:br>
              <a:rPr lang="da-DK" sz="1800" dirty="0"/>
            </a:br>
            <a:r>
              <a:rPr lang="da-DK" sz="1800" dirty="0"/>
              <a:t>Ret til at få en skriftlig begrundelse </a:t>
            </a:r>
            <a:br>
              <a:rPr lang="da-DK" sz="1800" dirty="0"/>
            </a:br>
            <a:endParaRPr lang="da-DK" sz="2000" dirty="0"/>
          </a:p>
          <a:p>
            <a:pPr lvl="1"/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472127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6F8610D-3C67-110F-2682-E4480CB4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Sanktioner, bevisbyrde mv.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99EDD7F1-A069-FED9-374F-8BDAF1774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1" dirty="0">
                <a:solidFill>
                  <a:schemeClr val="tx2">
                    <a:lumMod val="75000"/>
                  </a:schemeClr>
                </a:solidFill>
              </a:rPr>
              <a:t>Delt bevisbyrde</a:t>
            </a:r>
          </a:p>
          <a:p>
            <a:pPr marL="457200" lvl="1" indent="0">
              <a:buNone/>
            </a:pPr>
            <a:endParaRPr lang="da-DK" sz="2000" dirty="0"/>
          </a:p>
          <a:p>
            <a:pPr marL="457200" lvl="1" indent="0">
              <a:buNone/>
            </a:pPr>
            <a:r>
              <a:rPr lang="da-DK" sz="2000" dirty="0"/>
              <a:t>Hvis de faktiske omstændigheder giver anledning til en formodning om, </a:t>
            </a:r>
          </a:p>
          <a:p>
            <a:pPr lvl="1"/>
            <a:endParaRPr lang="da-DK" sz="2000" dirty="0"/>
          </a:p>
          <a:p>
            <a:pPr marL="457200" lvl="1" indent="0">
              <a:buNone/>
            </a:pPr>
            <a:r>
              <a:rPr lang="da-DK" sz="2000" dirty="0"/>
              <a:t>at en afskedigelse eller tilsvarende foranstaltning skyldes, </a:t>
            </a:r>
          </a:p>
          <a:p>
            <a:pPr marL="457200" lvl="1" indent="0">
              <a:buNone/>
            </a:pPr>
            <a:endParaRPr lang="da-DK" sz="2000" dirty="0"/>
          </a:p>
          <a:p>
            <a:pPr marL="457200" lvl="1" indent="0">
              <a:buNone/>
            </a:pPr>
            <a:r>
              <a:rPr lang="da-DK" sz="2000" dirty="0"/>
              <a:t>at lønmodtageren har udøvet sine rettigheder eller har fremsat klage til arbejdsgiveren om at sikre overholdelse af rettigheder,</a:t>
            </a:r>
          </a:p>
          <a:p>
            <a:pPr lvl="1"/>
            <a:endParaRPr lang="da-DK" sz="2000" dirty="0"/>
          </a:p>
          <a:p>
            <a:pPr marL="457200" lvl="1" indent="0">
              <a:buNone/>
            </a:pPr>
            <a:r>
              <a:rPr lang="da-DK" sz="2000" dirty="0"/>
              <a:t>påhviler det arbejdsgiver at bevise, at dette ikke er tilfældet. </a:t>
            </a:r>
          </a:p>
          <a:p>
            <a:pPr marL="457200" lvl="1" indent="0">
              <a:buNone/>
            </a:pPr>
            <a:endParaRPr lang="da-DK" sz="2000" dirty="0"/>
          </a:p>
          <a:p>
            <a:pPr lvl="1"/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866004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skitse, tegning, diagram, Stregtegning&#10;&#10;Automatisk genereret beskrivelse">
            <a:extLst>
              <a:ext uri="{FF2B5EF4-FFF2-40B4-BE49-F238E27FC236}">
                <a16:creationId xmlns:a16="http://schemas.microsoft.com/office/drawing/2014/main" id="{9F976275-52EC-5B92-F120-025D5AF24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91" y="1027906"/>
            <a:ext cx="4607165" cy="4607165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6F8610D-3C67-110F-2682-E4480CB4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Overenskomst, kladder til ansættelsesbeviser mv.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99EDD7F1-A069-FED9-374F-8BDAF1774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1" dirty="0">
                <a:solidFill>
                  <a:schemeClr val="tx2">
                    <a:lumMod val="75000"/>
                  </a:schemeClr>
                </a:solidFill>
              </a:rPr>
              <a:t>Pleje: KA og FOA</a:t>
            </a:r>
          </a:p>
          <a:p>
            <a:pPr marL="0" indent="0">
              <a:buNone/>
            </a:pPr>
            <a:r>
              <a:rPr lang="da-DK" sz="2000" dirty="0"/>
              <a:t>	Følger lovgivningen direkte 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b="1" dirty="0">
                <a:solidFill>
                  <a:schemeClr val="tx2">
                    <a:lumMod val="75000"/>
                  </a:schemeClr>
                </a:solidFill>
              </a:rPr>
              <a:t>Den Tværfaglige: KA og DFH</a:t>
            </a:r>
          </a:p>
          <a:p>
            <a:pPr marL="0" indent="0">
              <a:buNone/>
            </a:pPr>
            <a:r>
              <a:rPr lang="da-DK" sz="2000" dirty="0"/>
              <a:t>	Protokollat til overenskomst forventes </a:t>
            </a:r>
          </a:p>
          <a:p>
            <a:pPr marL="0" indent="0">
              <a:buNone/>
            </a:pPr>
            <a:r>
              <a:rPr lang="da-D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(vær opmærksom på oplysningspligt)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Kladder til ansættelsesbeviser, tillæg mv. opdateres 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155183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6F8610D-3C67-110F-2682-E4480CB4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Vores anbefalinger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35F31DBA-15B3-574F-6077-3B8E74C2161F}"/>
              </a:ext>
            </a:extLst>
          </p:cNvPr>
          <p:cNvSpPr txBox="1"/>
          <p:nvPr/>
        </p:nvSpPr>
        <p:spPr>
          <a:xfrm>
            <a:off x="1249377" y="1690688"/>
            <a:ext cx="26436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>
                    <a:lumMod val="75000"/>
                  </a:schemeClr>
                </a:solidFill>
              </a:rPr>
              <a:t>Nye kontrakter, tillæg mv. 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(Overarbejde)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Uforudsigelige mønstre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Bibeskæftigelse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Prøvetid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(Uddannelse)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Vikaransatte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(Fravær med løn)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Sociale sikringsinstitutioner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6615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6F8610D-3C67-110F-2682-E4480CB4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Vores anbefalinger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35F31DBA-15B3-574F-6077-3B8E74C2161F}"/>
              </a:ext>
            </a:extLst>
          </p:cNvPr>
          <p:cNvSpPr txBox="1"/>
          <p:nvPr/>
        </p:nvSpPr>
        <p:spPr>
          <a:xfrm>
            <a:off x="1249377" y="1690688"/>
            <a:ext cx="26436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>
                    <a:lumMod val="75000"/>
                  </a:schemeClr>
                </a:solidFill>
              </a:rPr>
              <a:t>Nye kontrakter, tillæg mv. 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(Overarbejde)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Uforudsigelige mønstre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Bibeskæftigelse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Prøvetid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(Uddannelse)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Vikaransatte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(Fravær med løn)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Sociale sikringsinstitutioner</a:t>
            </a:r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11B8FA3-C89E-39EC-BCBE-F3E319D4E99A}"/>
              </a:ext>
            </a:extLst>
          </p:cNvPr>
          <p:cNvSpPr txBox="1"/>
          <p:nvPr/>
        </p:nvSpPr>
        <p:spPr>
          <a:xfrm>
            <a:off x="4774193" y="1690688"/>
            <a:ext cx="2643613" cy="3267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>
                    <a:lumMod val="75000"/>
                  </a:schemeClr>
                </a:solidFill>
              </a:rPr>
              <a:t>Udleveres til… </a:t>
            </a:r>
          </a:p>
          <a:p>
            <a:endParaRPr lang="da-DK" dirty="0"/>
          </a:p>
          <a:p>
            <a:pPr>
              <a:spcAft>
                <a:spcPts val="500"/>
              </a:spcAft>
            </a:pPr>
            <a:r>
              <a:rPr lang="da-DK" dirty="0"/>
              <a:t>… allerede tiltrådte medarbejdere 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uforudsigelige mønstre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ugyldige bijob-vilkår </a:t>
            </a:r>
          </a:p>
          <a:p>
            <a:endParaRPr lang="da-DK" dirty="0"/>
          </a:p>
          <a:p>
            <a:pPr>
              <a:spcAft>
                <a:spcPts val="500"/>
              </a:spcAft>
            </a:pPr>
            <a:r>
              <a:rPr lang="da-DK" dirty="0"/>
              <a:t>… nye medarbejdere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også før 1. juli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også selv om lavere timeantal end 3</a:t>
            </a:r>
          </a:p>
        </p:txBody>
      </p:sp>
    </p:spTree>
    <p:extLst>
      <p:ext uri="{BB962C8B-B14F-4D97-AF65-F5344CB8AC3E}">
        <p14:creationId xmlns:p14="http://schemas.microsoft.com/office/powerpoint/2010/main" val="2316662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6F8610D-3C67-110F-2682-E4480CB4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Vores anbefalinger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35F31DBA-15B3-574F-6077-3B8E74C2161F}"/>
              </a:ext>
            </a:extLst>
          </p:cNvPr>
          <p:cNvSpPr txBox="1"/>
          <p:nvPr/>
        </p:nvSpPr>
        <p:spPr>
          <a:xfrm>
            <a:off x="1249377" y="1690688"/>
            <a:ext cx="26436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>
                    <a:lumMod val="75000"/>
                  </a:schemeClr>
                </a:solidFill>
              </a:rPr>
              <a:t>Nye kontrakter, tillæg mv. 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(Overarbejde)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Uforudsigelige mønstre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Bibeskæftigelse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Prøvetid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(Uddannelse)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Vikaransatte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(Fravær med løn)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Sociale sikringsinstitutioner</a:t>
            </a:r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11B8FA3-C89E-39EC-BCBE-F3E319D4E99A}"/>
              </a:ext>
            </a:extLst>
          </p:cNvPr>
          <p:cNvSpPr txBox="1"/>
          <p:nvPr/>
        </p:nvSpPr>
        <p:spPr>
          <a:xfrm>
            <a:off x="4774193" y="1690688"/>
            <a:ext cx="2643613" cy="3267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>
                    <a:lumMod val="75000"/>
                  </a:schemeClr>
                </a:solidFill>
              </a:rPr>
              <a:t>Udleveres til… </a:t>
            </a:r>
          </a:p>
          <a:p>
            <a:endParaRPr lang="da-DK" dirty="0"/>
          </a:p>
          <a:p>
            <a:pPr>
              <a:spcAft>
                <a:spcPts val="500"/>
              </a:spcAft>
            </a:pPr>
            <a:r>
              <a:rPr lang="da-DK" dirty="0"/>
              <a:t>… allerede tiltrådte medarbejdere 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uforudsigelige mønstre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ugyldige bijob-vilkår </a:t>
            </a:r>
          </a:p>
          <a:p>
            <a:endParaRPr lang="da-DK" dirty="0"/>
          </a:p>
          <a:p>
            <a:pPr>
              <a:spcAft>
                <a:spcPts val="500"/>
              </a:spcAft>
            </a:pPr>
            <a:r>
              <a:rPr lang="da-DK" dirty="0"/>
              <a:t>… nye medarbejdere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også før 1. juli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også selv om lavere timeantal end 3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D3C7EA6-6368-2CC3-C896-4C565A7C883C}"/>
              </a:ext>
            </a:extLst>
          </p:cNvPr>
          <p:cNvSpPr txBox="1"/>
          <p:nvPr/>
        </p:nvSpPr>
        <p:spPr>
          <a:xfrm>
            <a:off x="8710186" y="1690688"/>
            <a:ext cx="26436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>
                    <a:lumMod val="75000"/>
                  </a:schemeClr>
                </a:solidFill>
              </a:rPr>
              <a:t>Udleveres når…  </a:t>
            </a:r>
          </a:p>
          <a:p>
            <a:endParaRPr lang="da-DK" dirty="0"/>
          </a:p>
          <a:p>
            <a:r>
              <a:rPr lang="da-DK" dirty="0"/>
              <a:t>… der er indgået aftale om ansættelse </a:t>
            </a:r>
          </a:p>
          <a:p>
            <a:endParaRPr lang="da-DK" dirty="0"/>
          </a:p>
          <a:p>
            <a:r>
              <a:rPr lang="da-DK" dirty="0"/>
              <a:t>… medarbejderen anmoder herom</a:t>
            </a:r>
          </a:p>
          <a:p>
            <a:endParaRPr lang="da-DK" dirty="0"/>
          </a:p>
          <a:p>
            <a:r>
              <a:rPr lang="da-DK" dirty="0"/>
              <a:t>… der sker ændringer i ansættelsesvilkår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4193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6F8610D-3C67-110F-2682-E4480CB4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Vores anbefalinger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99EDD7F1-A069-FED9-374F-8BDAF1774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93854"/>
            <a:ext cx="10515600" cy="509409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da-DK" sz="2400" i="1" dirty="0"/>
              <a:t>Eller kontakt juridisk afdeling – så tager vi os af det!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35F31DBA-15B3-574F-6077-3B8E74C2161F}"/>
              </a:ext>
            </a:extLst>
          </p:cNvPr>
          <p:cNvSpPr txBox="1"/>
          <p:nvPr/>
        </p:nvSpPr>
        <p:spPr>
          <a:xfrm>
            <a:off x="1249377" y="1690688"/>
            <a:ext cx="26436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>
                    <a:lumMod val="75000"/>
                  </a:schemeClr>
                </a:solidFill>
              </a:rPr>
              <a:t>Nye kontrakter, tillæg mv.</a:t>
            </a:r>
            <a:r>
              <a:rPr lang="da-DK" b="1" dirty="0"/>
              <a:t> 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(Overarbejde)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Uforudsigelige mønstre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Bibeskæftigelse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Prøvetid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(Uddannelse)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Vikaransatte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(Fravær med løn)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Sociale sikringsinstitutioner</a:t>
            </a:r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11B8FA3-C89E-39EC-BCBE-F3E319D4E99A}"/>
              </a:ext>
            </a:extLst>
          </p:cNvPr>
          <p:cNvSpPr txBox="1"/>
          <p:nvPr/>
        </p:nvSpPr>
        <p:spPr>
          <a:xfrm>
            <a:off x="4774193" y="1690688"/>
            <a:ext cx="2643613" cy="3267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>
                    <a:lumMod val="75000"/>
                  </a:schemeClr>
                </a:solidFill>
              </a:rPr>
              <a:t>Udleveres til… </a:t>
            </a:r>
          </a:p>
          <a:p>
            <a:endParaRPr lang="da-DK" dirty="0"/>
          </a:p>
          <a:p>
            <a:pPr>
              <a:spcAft>
                <a:spcPts val="500"/>
              </a:spcAft>
            </a:pPr>
            <a:r>
              <a:rPr lang="da-DK" dirty="0"/>
              <a:t>… allerede tiltrådte medarbejdere 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uforudsigelige mønstre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ugyldige bijob-vilkår </a:t>
            </a:r>
          </a:p>
          <a:p>
            <a:endParaRPr lang="da-DK" dirty="0"/>
          </a:p>
          <a:p>
            <a:pPr>
              <a:spcAft>
                <a:spcPts val="500"/>
              </a:spcAft>
            </a:pPr>
            <a:r>
              <a:rPr lang="da-DK" dirty="0"/>
              <a:t>… nye medarbejdere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også før 1. juli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også selv om lavere timeantal end 3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D3C7EA6-6368-2CC3-C896-4C565A7C883C}"/>
              </a:ext>
            </a:extLst>
          </p:cNvPr>
          <p:cNvSpPr txBox="1"/>
          <p:nvPr/>
        </p:nvSpPr>
        <p:spPr>
          <a:xfrm>
            <a:off x="8710187" y="1690688"/>
            <a:ext cx="26436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>
                    <a:lumMod val="75000"/>
                  </a:schemeClr>
                </a:solidFill>
              </a:rPr>
              <a:t>Udleveres når…  </a:t>
            </a:r>
          </a:p>
          <a:p>
            <a:endParaRPr lang="da-DK" dirty="0"/>
          </a:p>
          <a:p>
            <a:r>
              <a:rPr lang="da-DK" dirty="0"/>
              <a:t>… der er indgået aftale om ansættelse </a:t>
            </a:r>
          </a:p>
          <a:p>
            <a:endParaRPr lang="da-DK" dirty="0"/>
          </a:p>
          <a:p>
            <a:r>
              <a:rPr lang="da-DK" dirty="0"/>
              <a:t>… medarbejderen anmoder herom</a:t>
            </a:r>
          </a:p>
          <a:p>
            <a:endParaRPr lang="da-DK" dirty="0"/>
          </a:p>
          <a:p>
            <a:r>
              <a:rPr lang="da-DK" dirty="0"/>
              <a:t>… der sker ændringer i ansættelsesvilkår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963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6F8610D-3C67-110F-2682-E4480CB4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Lov om ansættelsesbeviser og visse arbejdsvilkår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99EDD7F1-A069-FED9-374F-8BDAF1774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da-DK" sz="2000" dirty="0"/>
              <a:t>Oplysningspligt 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da-DK" sz="2000" dirty="0"/>
              <a:t>Nye rettigheder for medarbejdere 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da-DK" sz="2000" dirty="0"/>
              <a:t>Medarbejdere tiltrådt inden 1. juli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da-DK" sz="2000" dirty="0"/>
              <a:t>Sanktioner og bevisbyrde 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da-DK" sz="2000" dirty="0"/>
              <a:t>Overenskomst, kladder til ansættelsesbeviser mv.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da-DK" sz="2000" dirty="0"/>
              <a:t>Vores anbefalinger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da-DK" sz="2000" dirty="0"/>
              <a:t>Spørgsmål</a:t>
            </a:r>
          </a:p>
          <a:p>
            <a:pPr marL="514350" indent="-514350">
              <a:buFont typeface="+mj-lt"/>
              <a:buAutoNum type="arabicPeriod"/>
            </a:pPr>
            <a:endParaRPr lang="da-DK" dirty="0"/>
          </a:p>
        </p:txBody>
      </p:sp>
      <p:pic>
        <p:nvPicPr>
          <p:cNvPr id="3" name="Billede 2" descr="Et billede, der indeholder tekst, håndskrift, skitse, dokument&#10;&#10;Automatisk genereret beskrivelse">
            <a:extLst>
              <a:ext uri="{FF2B5EF4-FFF2-40B4-BE49-F238E27FC236}">
                <a16:creationId xmlns:a16="http://schemas.microsoft.com/office/drawing/2014/main" id="{FFDB2417-2359-84CF-9123-AE60F925F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28" y="2092116"/>
            <a:ext cx="2091955" cy="267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89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6F8610D-3C67-110F-2682-E4480CB4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7. Spørgsmål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99EDD7F1-A069-FED9-374F-8BDAF1774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103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2000" dirty="0"/>
          </a:p>
          <a:p>
            <a:pPr marL="0" indent="0" algn="ctr">
              <a:buNone/>
            </a:pPr>
            <a:r>
              <a:rPr lang="da-DK" sz="1600" b="1" dirty="0">
                <a:solidFill>
                  <a:schemeClr val="tx2">
                    <a:lumMod val="75000"/>
                  </a:schemeClr>
                </a:solidFill>
              </a:rPr>
              <a:t>Juridisk afdeling </a:t>
            </a:r>
          </a:p>
          <a:p>
            <a:pPr marL="0" indent="0" algn="ctr">
              <a:buNone/>
            </a:pPr>
            <a:endParaRPr lang="da-DK" sz="1400" dirty="0"/>
          </a:p>
          <a:p>
            <a:pPr marL="0" indent="0" algn="ctr">
              <a:buNone/>
            </a:pPr>
            <a:r>
              <a:rPr lang="da-DK" sz="1400" dirty="0"/>
              <a:t>Tlf.: 82 132 132 </a:t>
            </a:r>
            <a:br>
              <a:rPr lang="da-DK" sz="1400" dirty="0"/>
            </a:br>
            <a:r>
              <a:rPr lang="da-DK" sz="1400" dirty="0"/>
              <a:t>(tryk 1 for juridisk afdeling)</a:t>
            </a:r>
          </a:p>
          <a:p>
            <a:pPr marL="0" indent="0" algn="ctr">
              <a:buNone/>
            </a:pPr>
            <a:r>
              <a:rPr lang="da-DK" sz="1400" dirty="0"/>
              <a:t>Mail: </a:t>
            </a:r>
            <a:r>
              <a:rPr lang="da-DK" sz="14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jura@ka.dk</a:t>
            </a:r>
            <a:r>
              <a:rPr lang="da-DK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</a:p>
          <a:p>
            <a:endParaRPr lang="da-DK" sz="2400" dirty="0"/>
          </a:p>
        </p:txBody>
      </p:sp>
      <p:sp>
        <p:nvSpPr>
          <p:cNvPr id="2" name="Pladsholder til indhold 6">
            <a:extLst>
              <a:ext uri="{FF2B5EF4-FFF2-40B4-BE49-F238E27FC236}">
                <a16:creationId xmlns:a16="http://schemas.microsoft.com/office/drawing/2014/main" id="{B2C26056-703C-A49F-832F-921CF9B1148E}"/>
              </a:ext>
            </a:extLst>
          </p:cNvPr>
          <p:cNvSpPr txBox="1">
            <a:spLocks/>
          </p:cNvSpPr>
          <p:nvPr/>
        </p:nvSpPr>
        <p:spPr>
          <a:xfrm>
            <a:off x="6934200" y="1832282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24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F219F34-2CA0-849F-8275-49731DC2E3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274" t="25549" r="26481" b="25510"/>
          <a:stretch/>
        </p:blipFill>
        <p:spPr>
          <a:xfrm>
            <a:off x="6243483" y="1751719"/>
            <a:ext cx="4267200" cy="378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98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6F8610D-3C67-110F-2682-E4480CB4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Oplysningspligt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99EDD7F1-A069-FED9-374F-8BDAF1774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da-DK" sz="2000" b="1" dirty="0">
                <a:solidFill>
                  <a:schemeClr val="tx2">
                    <a:lumMod val="75000"/>
                  </a:schemeClr>
                </a:solidFill>
              </a:rPr>
              <a:t>Ansættelsesforhold som er omfattet</a:t>
            </a:r>
          </a:p>
          <a:p>
            <a:pPr lvl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da-DK" sz="2000" dirty="0"/>
              <a:t>3 timers arbejde pr. uge (eller mere)</a:t>
            </a:r>
          </a:p>
          <a:p>
            <a:pPr lvl="1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da-DK" sz="2000" dirty="0"/>
              <a:t>Intet fast timeantal, men pligt til at tage vagter</a:t>
            </a:r>
          </a:p>
          <a:p>
            <a:pPr marL="457200" lvl="1" indent="0">
              <a:spcAft>
                <a:spcPts val="1000"/>
              </a:spcAft>
              <a:buNone/>
            </a:pPr>
            <a:endParaRPr lang="da-DK" sz="2000" dirty="0"/>
          </a:p>
          <a:p>
            <a:pPr lvl="1">
              <a:spcAft>
                <a:spcPts val="1000"/>
              </a:spcAft>
              <a:buFont typeface="Calibri" panose="020F0502020204030204" pitchFamily="34" charset="0"/>
              <a:buChar char="÷"/>
            </a:pPr>
            <a:r>
              <a:rPr lang="da-DK" sz="2000" dirty="0"/>
              <a:t>Ikke tilkaldevikarer </a:t>
            </a:r>
            <a:r>
              <a:rPr lang="da-DK" sz="2000" i="1" dirty="0"/>
              <a:t>uden</a:t>
            </a:r>
            <a:r>
              <a:rPr lang="da-DK" sz="2000" dirty="0"/>
              <a:t> pligt til at tage vagter   </a:t>
            </a:r>
          </a:p>
        </p:txBody>
      </p:sp>
    </p:spTree>
    <p:extLst>
      <p:ext uri="{BB962C8B-B14F-4D97-AF65-F5344CB8AC3E}">
        <p14:creationId xmlns:p14="http://schemas.microsoft.com/office/powerpoint/2010/main" val="73399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6F8610D-3C67-110F-2682-E4480CB4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Oplysningspligt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99EDD7F1-A069-FED9-374F-8BDAF1774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959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1" dirty="0">
                <a:solidFill>
                  <a:schemeClr val="tx2">
                    <a:lumMod val="75000"/>
                  </a:schemeClr>
                </a:solidFill>
              </a:rPr>
              <a:t>Frister for udlevering</a:t>
            </a:r>
          </a:p>
          <a:p>
            <a:pPr marL="0" indent="0">
              <a:buNone/>
            </a:pPr>
            <a:endParaRPr lang="da-DK" sz="2000" b="1" dirty="0"/>
          </a:p>
          <a:p>
            <a:pPr marL="0" indent="0" algn="ctr">
              <a:spcBef>
                <a:spcPts val="500"/>
              </a:spcBef>
              <a:spcAft>
                <a:spcPts val="1000"/>
              </a:spcAft>
              <a:buNone/>
            </a:pPr>
            <a:r>
              <a:rPr lang="da-DK" sz="2000" u="sng" dirty="0">
                <a:solidFill>
                  <a:schemeClr val="tx2">
                    <a:lumMod val="75000"/>
                  </a:schemeClr>
                </a:solidFill>
              </a:rPr>
              <a:t>Ved ansættelse</a:t>
            </a:r>
          </a:p>
          <a:p>
            <a:pPr marL="0" indent="0" algn="ctr">
              <a:spcBef>
                <a:spcPts val="500"/>
              </a:spcBef>
              <a:spcAft>
                <a:spcPts val="1000"/>
              </a:spcAft>
              <a:buNone/>
            </a:pPr>
            <a:r>
              <a:rPr lang="da-DK" sz="1800" dirty="0"/>
              <a:t>”Kernevilkår”: 7 dage </a:t>
            </a:r>
          </a:p>
          <a:p>
            <a:pPr marL="0" indent="0" algn="ctr">
              <a:spcBef>
                <a:spcPts val="500"/>
              </a:spcBef>
              <a:spcAft>
                <a:spcPts val="1000"/>
              </a:spcAft>
              <a:buNone/>
            </a:pPr>
            <a:r>
              <a:rPr lang="da-DK" sz="1800" dirty="0"/>
              <a:t>Øvrige væsentlige vilkår: 1 måned </a:t>
            </a:r>
          </a:p>
        </p:txBody>
      </p:sp>
      <p:sp>
        <p:nvSpPr>
          <p:cNvPr id="2" name="Pladsholder til indhold 6">
            <a:extLst>
              <a:ext uri="{FF2B5EF4-FFF2-40B4-BE49-F238E27FC236}">
                <a16:creationId xmlns:a16="http://schemas.microsoft.com/office/drawing/2014/main" id="{D17B6B2C-7FE8-5027-DBCA-4BD8EADB6422}"/>
              </a:ext>
            </a:extLst>
          </p:cNvPr>
          <p:cNvSpPr txBox="1">
            <a:spLocks/>
          </p:cNvSpPr>
          <p:nvPr/>
        </p:nvSpPr>
        <p:spPr>
          <a:xfrm>
            <a:off x="4548033" y="1825625"/>
            <a:ext cx="30959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a-DK" sz="2000" u="sng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da-DK" sz="2000" u="sng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spcAft>
                <a:spcPts val="1000"/>
              </a:spcAft>
              <a:buNone/>
            </a:pPr>
            <a:r>
              <a:rPr lang="da-DK" sz="2000" u="sng" dirty="0">
                <a:solidFill>
                  <a:schemeClr val="tx2">
                    <a:lumMod val="75000"/>
                  </a:schemeClr>
                </a:solidFill>
              </a:rPr>
              <a:t>Ændringer</a:t>
            </a:r>
          </a:p>
          <a:p>
            <a:pPr marL="0" indent="0" algn="ctr">
              <a:spcAft>
                <a:spcPts val="1000"/>
              </a:spcAft>
              <a:buNone/>
            </a:pPr>
            <a:r>
              <a:rPr lang="da-DK" sz="1800" dirty="0"/>
              <a:t>”Ved førstkommende lejlighed”</a:t>
            </a:r>
          </a:p>
          <a:p>
            <a:pPr marL="0" indent="0" algn="ctr">
              <a:spcAft>
                <a:spcPts val="1000"/>
              </a:spcAft>
              <a:buNone/>
            </a:pPr>
            <a:r>
              <a:rPr lang="da-DK" sz="1800" dirty="0"/>
              <a:t>Senest den dato, hvor ændringerne træder i kraft </a:t>
            </a:r>
          </a:p>
        </p:txBody>
      </p:sp>
      <p:sp>
        <p:nvSpPr>
          <p:cNvPr id="3" name="Pladsholder til indhold 6">
            <a:extLst>
              <a:ext uri="{FF2B5EF4-FFF2-40B4-BE49-F238E27FC236}">
                <a16:creationId xmlns:a16="http://schemas.microsoft.com/office/drawing/2014/main" id="{76E17D38-62BF-4B4D-6500-671E5F97EFAB}"/>
              </a:ext>
            </a:extLst>
          </p:cNvPr>
          <p:cNvSpPr txBox="1">
            <a:spLocks/>
          </p:cNvSpPr>
          <p:nvPr/>
        </p:nvSpPr>
        <p:spPr>
          <a:xfrm>
            <a:off x="8257867" y="1825625"/>
            <a:ext cx="30959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spcBef>
                <a:spcPts val="1000"/>
              </a:spcBef>
              <a:buNone/>
            </a:pPr>
            <a:endParaRPr lang="da-DK" sz="2000" u="sng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 algn="ctr">
              <a:spcBef>
                <a:spcPts val="1000"/>
              </a:spcBef>
              <a:buNone/>
            </a:pPr>
            <a:endParaRPr lang="da-DK" sz="2000" u="sng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spcAft>
                <a:spcPts val="1000"/>
              </a:spcAft>
              <a:buNone/>
            </a:pPr>
            <a:r>
              <a:rPr lang="da-DK" sz="2000" u="sng" dirty="0">
                <a:solidFill>
                  <a:schemeClr val="tx2">
                    <a:lumMod val="75000"/>
                  </a:schemeClr>
                </a:solidFill>
              </a:rPr>
              <a:t>Tiltrådt inden 1. juli</a:t>
            </a:r>
          </a:p>
          <a:p>
            <a:pPr marL="0" indent="0" algn="ctr">
              <a:spcAft>
                <a:spcPts val="1000"/>
              </a:spcAft>
              <a:buNone/>
            </a:pPr>
            <a:r>
              <a:rPr lang="da-DK" sz="1800" dirty="0"/>
              <a:t>Dem vender vi tilbage til</a:t>
            </a:r>
          </a:p>
        </p:txBody>
      </p:sp>
    </p:spTree>
    <p:extLst>
      <p:ext uri="{BB962C8B-B14F-4D97-AF65-F5344CB8AC3E}">
        <p14:creationId xmlns:p14="http://schemas.microsoft.com/office/powerpoint/2010/main" val="280513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6F8610D-3C67-110F-2682-E4480CB4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Oplysningspligt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99EDD7F1-A069-FED9-374F-8BDAF1774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da-DK" sz="2000" b="1" dirty="0">
                <a:solidFill>
                  <a:schemeClr val="tx2">
                    <a:lumMod val="75000"/>
                  </a:schemeClr>
                </a:solidFill>
              </a:rPr>
              <a:t>”Væsentlige oplysninger”</a:t>
            </a:r>
          </a:p>
          <a:p>
            <a:pPr lvl="1">
              <a:spcAft>
                <a:spcPts val="1000"/>
              </a:spcAft>
            </a:pPr>
            <a:r>
              <a:rPr lang="da-DK" sz="2000" dirty="0"/>
              <a:t>Vikaransattes oplysning om brugervirksomhedens identitet så snart, denne er kendt</a:t>
            </a:r>
          </a:p>
          <a:p>
            <a:pPr lvl="1">
              <a:spcAft>
                <a:spcPts val="1000"/>
              </a:spcAft>
            </a:pPr>
            <a:r>
              <a:rPr lang="da-DK" sz="2000" dirty="0"/>
              <a:t>Varigheden af og vilkårene for evt. prøvetid </a:t>
            </a:r>
          </a:p>
          <a:p>
            <a:pPr lvl="1">
              <a:spcAft>
                <a:spcPts val="1000"/>
              </a:spcAft>
            </a:pPr>
            <a:r>
              <a:rPr lang="da-DK" sz="2000" dirty="0"/>
              <a:t>Fravær med løn</a:t>
            </a:r>
          </a:p>
          <a:p>
            <a:pPr lvl="1">
              <a:spcAft>
                <a:spcPts val="1000"/>
              </a:spcAft>
            </a:pPr>
            <a:r>
              <a:rPr lang="da-DK" sz="2000" dirty="0"/>
              <a:t>Vilkår i forbindelse med uforudsigelige arbejdsmønstre</a:t>
            </a:r>
          </a:p>
          <a:p>
            <a:pPr lvl="1">
              <a:spcAft>
                <a:spcPts val="1000"/>
              </a:spcAft>
            </a:pPr>
            <a:r>
              <a:rPr lang="da-DK" sz="2000" dirty="0"/>
              <a:t>Den ret til uddannelse, arbejdsgiver eventuelt tilbyder</a:t>
            </a:r>
          </a:p>
          <a:p>
            <a:pPr lvl="1">
              <a:spcAft>
                <a:spcPts val="1000"/>
              </a:spcAft>
            </a:pPr>
            <a:r>
              <a:rPr lang="da-DK" sz="2000" dirty="0"/>
              <a:t>Identiteten på socialsikringsinstitutioner, som modtager sociale bidrag knyttet til ansættelsesforholdet</a:t>
            </a:r>
          </a:p>
        </p:txBody>
      </p:sp>
    </p:spTree>
    <p:extLst>
      <p:ext uri="{BB962C8B-B14F-4D97-AF65-F5344CB8AC3E}">
        <p14:creationId xmlns:p14="http://schemas.microsoft.com/office/powerpoint/2010/main" val="161429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6F8610D-3C67-110F-2682-E4480CB4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Oplysningspligt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99EDD7F1-A069-FED9-374F-8BDAF1774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da-DK" sz="2000" b="1" dirty="0">
                <a:solidFill>
                  <a:schemeClr val="tx2">
                    <a:lumMod val="75000"/>
                  </a:schemeClr>
                </a:solidFill>
              </a:rPr>
              <a:t>Skriftlighedskrav </a:t>
            </a:r>
          </a:p>
          <a:p>
            <a:pPr lvl="1">
              <a:spcAft>
                <a:spcPts val="1000"/>
              </a:spcAft>
            </a:pPr>
            <a:r>
              <a:rPr lang="da-DK" sz="2000" dirty="0"/>
              <a:t>Fysisk eller elektronisk</a:t>
            </a:r>
          </a:p>
          <a:p>
            <a:pPr lvl="1">
              <a:spcAft>
                <a:spcPts val="1000"/>
              </a:spcAft>
            </a:pPr>
            <a:r>
              <a:rPr lang="da-DK" sz="2000" dirty="0"/>
              <a:t>Tilgængelige for lønmodtageren </a:t>
            </a:r>
          </a:p>
          <a:p>
            <a:pPr lvl="1">
              <a:spcAft>
                <a:spcPts val="1000"/>
              </a:spcAft>
            </a:pPr>
            <a:r>
              <a:rPr lang="da-DK" sz="2000" dirty="0"/>
              <a:t>Kan lagres og udskrives </a:t>
            </a:r>
          </a:p>
          <a:p>
            <a:pPr lvl="1">
              <a:spcAft>
                <a:spcPts val="1000"/>
              </a:spcAft>
            </a:pPr>
            <a:r>
              <a:rPr lang="da-DK" sz="2000" dirty="0"/>
              <a:t>Arbejdsgiver opbevarer dokumentation for fremsendelse eller modtagelse </a:t>
            </a:r>
          </a:p>
        </p:txBody>
      </p:sp>
      <p:sp>
        <p:nvSpPr>
          <p:cNvPr id="2" name="Pladsholder til indhold 6">
            <a:extLst>
              <a:ext uri="{FF2B5EF4-FFF2-40B4-BE49-F238E27FC236}">
                <a16:creationId xmlns:a16="http://schemas.microsoft.com/office/drawing/2014/main" id="{62993B8F-9453-4376-B179-7DC70977D04F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da-DK" sz="2000" b="1" dirty="0">
                <a:solidFill>
                  <a:schemeClr val="tx2">
                    <a:lumMod val="75000"/>
                  </a:schemeClr>
                </a:solidFill>
              </a:rPr>
              <a:t>I praksis </a:t>
            </a:r>
          </a:p>
          <a:p>
            <a:pPr lvl="1">
              <a:spcAft>
                <a:spcPts val="1000"/>
              </a:spcAft>
            </a:pPr>
            <a:r>
              <a:rPr lang="da-DK" sz="2000" dirty="0"/>
              <a:t>Ansættelsesbevis </a:t>
            </a:r>
          </a:p>
          <a:p>
            <a:pPr lvl="1">
              <a:spcAft>
                <a:spcPts val="1000"/>
              </a:spcAft>
            </a:pPr>
            <a:r>
              <a:rPr lang="da-DK" sz="2000" dirty="0"/>
              <a:t>Personalehåndbog </a:t>
            </a:r>
          </a:p>
          <a:p>
            <a:pPr lvl="1">
              <a:spcAft>
                <a:spcPts val="1000"/>
              </a:spcAft>
            </a:pPr>
            <a:r>
              <a:rPr lang="da-DK" sz="2000" dirty="0"/>
              <a:t>Digital medarbejderportal mv.</a:t>
            </a:r>
          </a:p>
          <a:p>
            <a:pPr lvl="1">
              <a:spcAft>
                <a:spcPts val="1000"/>
              </a:spcAft>
            </a:pPr>
            <a:r>
              <a:rPr lang="da-DK" sz="2000" dirty="0"/>
              <a:t>Henvisning til overenskomst, lov mv. 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784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6F8610D-3C67-110F-2682-E4480CB4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Oplysningspligt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50A97568-E5B1-EE61-A3F3-130FA254907E}"/>
              </a:ext>
            </a:extLst>
          </p:cNvPr>
          <p:cNvSpPr txBox="1"/>
          <p:nvPr/>
        </p:nvSpPr>
        <p:spPr>
          <a:xfrm>
            <a:off x="838200" y="1859339"/>
            <a:ext cx="5257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da-DK" sz="2000" dirty="0"/>
              <a:t>Parters navn og adresse </a:t>
            </a:r>
          </a:p>
          <a:p>
            <a:pPr>
              <a:spcAft>
                <a:spcPts val="1000"/>
              </a:spcAft>
            </a:pPr>
            <a:r>
              <a:rPr lang="da-DK" sz="2000" dirty="0"/>
              <a:t>Arbejdssted </a:t>
            </a:r>
          </a:p>
          <a:p>
            <a:pPr>
              <a:spcAft>
                <a:spcPts val="1000"/>
              </a:spcAft>
            </a:pPr>
            <a:r>
              <a:rPr lang="da-DK" sz="2000" dirty="0"/>
              <a:t>Titel + jobbeskrivelse</a:t>
            </a:r>
          </a:p>
          <a:p>
            <a:pPr>
              <a:spcAft>
                <a:spcPts val="1000"/>
              </a:spcAft>
            </a:pPr>
            <a:r>
              <a:rPr lang="da-DK" sz="2000" dirty="0"/>
              <a:t>Begyndelsestidspunkt + forventet varighed </a:t>
            </a:r>
          </a:p>
          <a:p>
            <a:pPr>
              <a:spcAft>
                <a:spcPts val="1000"/>
              </a:spcAft>
            </a:pPr>
            <a:r>
              <a:rPr lang="da-DK" sz="2000" dirty="0"/>
              <a:t>Brugervirksomheds identitet v. vikaransættelse </a:t>
            </a:r>
          </a:p>
          <a:p>
            <a:pPr>
              <a:spcAft>
                <a:spcPts val="1000"/>
              </a:spcAft>
            </a:pPr>
            <a:r>
              <a:rPr lang="da-DK" sz="2000" dirty="0"/>
              <a:t>Prøvetid </a:t>
            </a:r>
          </a:p>
          <a:p>
            <a:pPr>
              <a:spcAft>
                <a:spcPts val="1000"/>
              </a:spcAft>
            </a:pPr>
            <a:r>
              <a:rPr lang="da-DK" sz="2000" dirty="0"/>
              <a:t>Ret til uddannelse 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EFDB108-F389-D4FA-C09E-D4A9553DD549}"/>
              </a:ext>
            </a:extLst>
          </p:cNvPr>
          <p:cNvSpPr txBox="1"/>
          <p:nvPr/>
        </p:nvSpPr>
        <p:spPr>
          <a:xfrm>
            <a:off x="6096000" y="1859339"/>
            <a:ext cx="264361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da-DK" sz="2000" dirty="0"/>
              <a:t>Kontrakt/håndbog</a:t>
            </a:r>
          </a:p>
          <a:p>
            <a:pPr algn="ctr">
              <a:spcAft>
                <a:spcPts val="1000"/>
              </a:spcAft>
            </a:pPr>
            <a:r>
              <a:rPr lang="da-DK" sz="2000" dirty="0"/>
              <a:t>Kontrakt/håndbog</a:t>
            </a:r>
          </a:p>
          <a:p>
            <a:pPr algn="ctr">
              <a:spcAft>
                <a:spcPts val="1000"/>
              </a:spcAft>
            </a:pPr>
            <a:r>
              <a:rPr lang="da-DK" sz="2000" dirty="0"/>
              <a:t>Kontrakt/håndbog</a:t>
            </a:r>
          </a:p>
          <a:p>
            <a:pPr algn="ctr">
              <a:spcAft>
                <a:spcPts val="1000"/>
              </a:spcAft>
            </a:pPr>
            <a:r>
              <a:rPr lang="da-DK" sz="2000" dirty="0"/>
              <a:t>Kontrakt/håndbog</a:t>
            </a:r>
          </a:p>
          <a:p>
            <a:pPr algn="ctr">
              <a:spcAft>
                <a:spcPts val="1000"/>
              </a:spcAft>
            </a:pPr>
            <a:r>
              <a:rPr lang="da-DK" sz="2000" dirty="0"/>
              <a:t>Kontrakt/håndbog</a:t>
            </a:r>
          </a:p>
          <a:p>
            <a:pPr algn="ctr">
              <a:spcAft>
                <a:spcPts val="1000"/>
              </a:spcAft>
            </a:pPr>
            <a:r>
              <a:rPr lang="da-DK" sz="2000" dirty="0"/>
              <a:t>Henvisning</a:t>
            </a:r>
          </a:p>
          <a:p>
            <a:pPr algn="ctr">
              <a:spcAft>
                <a:spcPts val="1000"/>
              </a:spcAft>
            </a:pPr>
            <a:r>
              <a:rPr lang="da-DK" sz="2000" dirty="0"/>
              <a:t>Henvisning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8FB4103-A532-8D4C-E462-144ADF45CA0D}"/>
              </a:ext>
            </a:extLst>
          </p:cNvPr>
          <p:cNvSpPr txBox="1"/>
          <p:nvPr/>
        </p:nvSpPr>
        <p:spPr>
          <a:xfrm>
            <a:off x="8710187" y="1859338"/>
            <a:ext cx="264361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0"/>
              </a:spcAft>
            </a:pPr>
            <a:r>
              <a:rPr lang="da-DK" sz="2000" dirty="0"/>
              <a:t>7 dage</a:t>
            </a:r>
          </a:p>
          <a:p>
            <a:pPr algn="r">
              <a:spcAft>
                <a:spcPts val="1000"/>
              </a:spcAft>
            </a:pPr>
            <a:r>
              <a:rPr lang="da-DK" sz="2000" dirty="0"/>
              <a:t>7 dage</a:t>
            </a:r>
          </a:p>
          <a:p>
            <a:pPr algn="r">
              <a:spcAft>
                <a:spcPts val="1000"/>
              </a:spcAft>
            </a:pPr>
            <a:r>
              <a:rPr lang="da-DK" sz="2000" dirty="0"/>
              <a:t>7 dage</a:t>
            </a:r>
          </a:p>
          <a:p>
            <a:pPr algn="r">
              <a:spcAft>
                <a:spcPts val="1000"/>
              </a:spcAft>
            </a:pPr>
            <a:r>
              <a:rPr lang="da-DK" sz="2000" dirty="0"/>
              <a:t>7 dage</a:t>
            </a:r>
          </a:p>
          <a:p>
            <a:pPr algn="r">
              <a:spcAft>
                <a:spcPts val="1000"/>
              </a:spcAft>
            </a:pPr>
            <a:r>
              <a:rPr lang="da-DK" sz="2000" dirty="0"/>
              <a:t>1 måned</a:t>
            </a:r>
          </a:p>
          <a:p>
            <a:pPr algn="r">
              <a:spcAft>
                <a:spcPts val="1000"/>
              </a:spcAft>
            </a:pPr>
            <a:r>
              <a:rPr lang="da-DK" sz="2000" dirty="0"/>
              <a:t>7 dage</a:t>
            </a:r>
          </a:p>
          <a:p>
            <a:pPr algn="r">
              <a:spcAft>
                <a:spcPts val="1000"/>
              </a:spcAft>
            </a:pPr>
            <a:r>
              <a:rPr lang="da-DK" sz="2000" dirty="0"/>
              <a:t>1 måned</a:t>
            </a:r>
          </a:p>
        </p:txBody>
      </p:sp>
    </p:spTree>
    <p:extLst>
      <p:ext uri="{BB962C8B-B14F-4D97-AF65-F5344CB8AC3E}">
        <p14:creationId xmlns:p14="http://schemas.microsoft.com/office/powerpoint/2010/main" val="3688472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6F8610D-3C67-110F-2682-E4480CB4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Oplysningspligt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50A97568-E5B1-EE61-A3F3-130FA254907E}"/>
              </a:ext>
            </a:extLst>
          </p:cNvPr>
          <p:cNvSpPr txBox="1"/>
          <p:nvPr/>
        </p:nvSpPr>
        <p:spPr>
          <a:xfrm>
            <a:off x="838200" y="1859339"/>
            <a:ext cx="5257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da-DK" sz="2000" dirty="0"/>
              <a:t>Betalt fravær</a:t>
            </a:r>
          </a:p>
          <a:p>
            <a:pPr>
              <a:spcAft>
                <a:spcPts val="1000"/>
              </a:spcAft>
            </a:pPr>
            <a:r>
              <a:rPr lang="da-DK" sz="2000" dirty="0"/>
              <a:t>Opsigelsesvarsler </a:t>
            </a:r>
          </a:p>
          <a:p>
            <a:pPr>
              <a:spcAft>
                <a:spcPts val="1000"/>
              </a:spcAft>
            </a:pPr>
            <a:r>
              <a:rPr lang="da-DK" sz="2000" dirty="0"/>
              <a:t>Løn v. ansættelse + tillæg og andre løndele </a:t>
            </a:r>
          </a:p>
          <a:p>
            <a:pPr>
              <a:spcAft>
                <a:spcPts val="1000"/>
              </a:spcAft>
            </a:pPr>
            <a:r>
              <a:rPr lang="da-DK" sz="2000" dirty="0"/>
              <a:t>Arbejdstid + overarbejde + vagtændringer</a:t>
            </a:r>
          </a:p>
          <a:p>
            <a:pPr>
              <a:spcAft>
                <a:spcPts val="1000"/>
              </a:spcAft>
            </a:pPr>
            <a:r>
              <a:rPr lang="da-DK" sz="2000" dirty="0"/>
              <a:t>Rammer v. uforudsigelige arbejdsmønstre</a:t>
            </a:r>
          </a:p>
          <a:p>
            <a:pPr>
              <a:spcAft>
                <a:spcPts val="1000"/>
              </a:spcAft>
            </a:pPr>
            <a:r>
              <a:rPr lang="da-DK" sz="2000" dirty="0"/>
              <a:t>Kollektiv overenskomst</a:t>
            </a:r>
          </a:p>
          <a:p>
            <a:pPr>
              <a:spcAft>
                <a:spcPts val="1000"/>
              </a:spcAft>
            </a:pPr>
            <a:r>
              <a:rPr lang="da-DK" sz="2000" dirty="0"/>
              <a:t>Identitet af sociale sikringsordninger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EFDB108-F389-D4FA-C09E-D4A9553DD549}"/>
              </a:ext>
            </a:extLst>
          </p:cNvPr>
          <p:cNvSpPr txBox="1"/>
          <p:nvPr/>
        </p:nvSpPr>
        <p:spPr>
          <a:xfrm>
            <a:off x="6096000" y="1859339"/>
            <a:ext cx="264361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da-DK" sz="2000" dirty="0"/>
              <a:t>Henvisning</a:t>
            </a:r>
          </a:p>
          <a:p>
            <a:pPr algn="ctr">
              <a:spcAft>
                <a:spcPts val="1000"/>
              </a:spcAft>
            </a:pPr>
            <a:r>
              <a:rPr lang="da-DK" sz="2000" dirty="0"/>
              <a:t>Henvisning</a:t>
            </a:r>
          </a:p>
          <a:p>
            <a:pPr algn="ctr">
              <a:spcAft>
                <a:spcPts val="1000"/>
              </a:spcAft>
            </a:pPr>
            <a:r>
              <a:rPr lang="da-DK" sz="2000" dirty="0"/>
              <a:t>Henvisning</a:t>
            </a:r>
          </a:p>
          <a:p>
            <a:pPr algn="ctr">
              <a:spcAft>
                <a:spcPts val="1000"/>
              </a:spcAft>
            </a:pPr>
            <a:r>
              <a:rPr lang="da-DK" sz="2000" dirty="0"/>
              <a:t>Henvisning</a:t>
            </a:r>
          </a:p>
          <a:p>
            <a:pPr algn="ctr">
              <a:spcAft>
                <a:spcPts val="1000"/>
              </a:spcAft>
            </a:pPr>
            <a:r>
              <a:rPr lang="da-DK" sz="2000" dirty="0"/>
              <a:t>Kontrakt/håndbog</a:t>
            </a:r>
          </a:p>
          <a:p>
            <a:pPr algn="ctr">
              <a:spcAft>
                <a:spcPts val="1000"/>
              </a:spcAft>
            </a:pPr>
            <a:r>
              <a:rPr lang="da-DK" sz="2000" dirty="0"/>
              <a:t>Kontrakt/håndbog</a:t>
            </a:r>
          </a:p>
          <a:p>
            <a:pPr algn="ctr">
              <a:spcAft>
                <a:spcPts val="1000"/>
              </a:spcAft>
            </a:pPr>
            <a:r>
              <a:rPr lang="da-DK" sz="2000" dirty="0"/>
              <a:t>Henvisning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8FB4103-A532-8D4C-E462-144ADF45CA0D}"/>
              </a:ext>
            </a:extLst>
          </p:cNvPr>
          <p:cNvSpPr txBox="1"/>
          <p:nvPr/>
        </p:nvSpPr>
        <p:spPr>
          <a:xfrm>
            <a:off x="8710187" y="1859339"/>
            <a:ext cx="264361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0"/>
              </a:spcAft>
            </a:pPr>
            <a:r>
              <a:rPr lang="da-DK" sz="2000" dirty="0"/>
              <a:t>1 måned </a:t>
            </a:r>
          </a:p>
          <a:p>
            <a:pPr algn="r">
              <a:spcAft>
                <a:spcPts val="1000"/>
              </a:spcAft>
            </a:pPr>
            <a:r>
              <a:rPr lang="da-DK" sz="2000" dirty="0"/>
              <a:t>1 måned </a:t>
            </a:r>
          </a:p>
          <a:p>
            <a:pPr algn="r">
              <a:spcAft>
                <a:spcPts val="1000"/>
              </a:spcAft>
            </a:pPr>
            <a:r>
              <a:rPr lang="da-DK" sz="2000" dirty="0"/>
              <a:t>7 dage</a:t>
            </a:r>
          </a:p>
          <a:p>
            <a:pPr algn="r">
              <a:spcAft>
                <a:spcPts val="1000"/>
              </a:spcAft>
            </a:pPr>
            <a:r>
              <a:rPr lang="da-DK" sz="2000" dirty="0"/>
              <a:t>7 dage </a:t>
            </a:r>
          </a:p>
          <a:p>
            <a:pPr algn="r">
              <a:spcAft>
                <a:spcPts val="1000"/>
              </a:spcAft>
            </a:pPr>
            <a:r>
              <a:rPr lang="da-DK" sz="2000" dirty="0"/>
              <a:t>7 dage</a:t>
            </a:r>
          </a:p>
          <a:p>
            <a:pPr algn="r">
              <a:spcAft>
                <a:spcPts val="1000"/>
              </a:spcAft>
            </a:pPr>
            <a:r>
              <a:rPr lang="da-DK" sz="2000" dirty="0"/>
              <a:t>1 måned</a:t>
            </a:r>
          </a:p>
          <a:p>
            <a:pPr algn="r">
              <a:spcAft>
                <a:spcPts val="1000"/>
              </a:spcAft>
            </a:pPr>
            <a:r>
              <a:rPr lang="da-DK" sz="2000" dirty="0"/>
              <a:t>1 måned</a:t>
            </a:r>
          </a:p>
        </p:txBody>
      </p:sp>
    </p:spTree>
    <p:extLst>
      <p:ext uri="{BB962C8B-B14F-4D97-AF65-F5344CB8AC3E}">
        <p14:creationId xmlns:p14="http://schemas.microsoft.com/office/powerpoint/2010/main" val="3789231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6F8610D-3C67-110F-2682-E4480CB4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Nye rettigheder for medarbejdere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99EDD7F1-A069-FED9-374F-8BDAF1774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da-DK" sz="2000" b="1" dirty="0">
                <a:solidFill>
                  <a:schemeClr val="tx2">
                    <a:lumMod val="75000"/>
                  </a:schemeClr>
                </a:solidFill>
              </a:rPr>
              <a:t>Gælder for </a:t>
            </a:r>
            <a:r>
              <a:rPr lang="da-DK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(næsten) </a:t>
            </a:r>
            <a:r>
              <a:rPr lang="da-DK" sz="2000" b="1" dirty="0">
                <a:solidFill>
                  <a:schemeClr val="tx2">
                    <a:lumMod val="75000"/>
                  </a:schemeClr>
                </a:solidFill>
              </a:rPr>
              <a:t>alle lønmodtagere </a:t>
            </a:r>
          </a:p>
          <a:p>
            <a:pPr lvl="1">
              <a:spcAft>
                <a:spcPts val="1000"/>
              </a:spcAft>
            </a:pPr>
            <a:r>
              <a:rPr lang="da-DK" sz="2000" dirty="0"/>
              <a:t>Prøvetid </a:t>
            </a:r>
          </a:p>
          <a:p>
            <a:pPr lvl="1">
              <a:spcAft>
                <a:spcPts val="1000"/>
              </a:spcAft>
            </a:pPr>
            <a:r>
              <a:rPr lang="da-DK" sz="2000" dirty="0"/>
              <a:t>Bibeskæftigelse </a:t>
            </a:r>
          </a:p>
          <a:p>
            <a:pPr lvl="1">
              <a:spcAft>
                <a:spcPts val="1000"/>
              </a:spcAft>
            </a:pPr>
            <a:r>
              <a:rPr lang="da-DK" sz="2000" dirty="0"/>
              <a:t>Uforudsigeligt arbejdsmønster </a:t>
            </a:r>
          </a:p>
          <a:p>
            <a:pPr lvl="1">
              <a:spcAft>
                <a:spcPts val="1000"/>
              </a:spcAft>
            </a:pPr>
            <a:r>
              <a:rPr lang="da-DK" sz="2000" dirty="0"/>
              <a:t>Tilkaldevikarer</a:t>
            </a:r>
          </a:p>
          <a:p>
            <a:pPr lvl="1">
              <a:spcAft>
                <a:spcPts val="1000"/>
              </a:spcAft>
            </a:pPr>
            <a:r>
              <a:rPr lang="da-DK" sz="2000" dirty="0"/>
              <a:t>Anmodning om større forudsigelighed </a:t>
            </a:r>
          </a:p>
          <a:p>
            <a:pPr lvl="1">
              <a:spcAft>
                <a:spcPts val="1000"/>
              </a:spcAft>
            </a:pPr>
            <a:r>
              <a:rPr lang="da-DK" sz="2000" dirty="0"/>
              <a:t>Uddannelse </a:t>
            </a:r>
          </a:p>
        </p:txBody>
      </p:sp>
    </p:spTree>
    <p:extLst>
      <p:ext uri="{BB962C8B-B14F-4D97-AF65-F5344CB8AC3E}">
        <p14:creationId xmlns:p14="http://schemas.microsoft.com/office/powerpoint/2010/main" val="3570926955"/>
      </p:ext>
    </p:extLst>
  </p:cSld>
  <p:clrMapOvr>
    <a:masterClrMapping/>
  </p:clrMapOvr>
</p:sld>
</file>

<file path=ppt/theme/theme1.xml><?xml version="1.0" encoding="utf-8"?>
<a:theme xmlns:a="http://schemas.openxmlformats.org/drawingml/2006/main" name="KA+KA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+KAP" id="{66EB215A-1A95-4597-AE4E-69B28A148508}" vid="{FB166D9E-1D1D-4E09-9A6E-A77CD99DA12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1613</Words>
  <Application>Microsoft Office PowerPoint</Application>
  <PresentationFormat>Widescreen</PresentationFormat>
  <Paragraphs>350</Paragraphs>
  <Slides>20</Slides>
  <Notes>20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Wingdings</vt:lpstr>
      <vt:lpstr>KA+KAP</vt:lpstr>
      <vt:lpstr>Nye regler for ansættelsesbeviser og visse arbejdsvilkår  gældende fra 1. juli 2023</vt:lpstr>
      <vt:lpstr>Lov om ansættelsesbeviser og visse arbejdsvilkår</vt:lpstr>
      <vt:lpstr>1. Oplysningspligt</vt:lpstr>
      <vt:lpstr>1. Oplysningspligt</vt:lpstr>
      <vt:lpstr>1. Oplysningspligt</vt:lpstr>
      <vt:lpstr>1. Oplysningspligt</vt:lpstr>
      <vt:lpstr>1. Oplysningspligt</vt:lpstr>
      <vt:lpstr>1. Oplysningspligt</vt:lpstr>
      <vt:lpstr>2. Nye rettigheder for medarbejdere</vt:lpstr>
      <vt:lpstr>2. Nye rettigheder for medarbejdere</vt:lpstr>
      <vt:lpstr>2. Nye rettigheder for medarbejdere</vt:lpstr>
      <vt:lpstr>3. Medarbejdere tiltrådt inden den 1. juli </vt:lpstr>
      <vt:lpstr>4. Sanktioner, bevisbyrde mv.</vt:lpstr>
      <vt:lpstr>4. Sanktioner, bevisbyrde mv.</vt:lpstr>
      <vt:lpstr>5. Overenskomst, kladder til ansættelsesbeviser mv.</vt:lpstr>
      <vt:lpstr>6. Vores anbefalinger</vt:lpstr>
      <vt:lpstr>6. Vores anbefalinger</vt:lpstr>
      <vt:lpstr>6. Vores anbefalinger</vt:lpstr>
      <vt:lpstr>6. Vores anbefalinger</vt:lpstr>
      <vt:lpstr>7. Spørgsmål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Nye barselsregler</dc:title>
  <dc:creator>Jesper Bruhn Olesen</dc:creator>
  <cp:lastModifiedBy>Søren Ploug Lilmoes</cp:lastModifiedBy>
  <cp:revision>4</cp:revision>
  <cp:lastPrinted>2023-06-15T08:13:28Z</cp:lastPrinted>
  <dcterms:created xsi:type="dcterms:W3CDTF">2022-06-07T08:04:22Z</dcterms:created>
  <dcterms:modified xsi:type="dcterms:W3CDTF">2023-06-22T07:59:06Z</dcterms:modified>
</cp:coreProperties>
</file>